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93" r:id="rId2"/>
    <p:sldId id="375" r:id="rId3"/>
    <p:sldId id="336" r:id="rId4"/>
    <p:sldId id="337" r:id="rId5"/>
    <p:sldId id="364" r:id="rId6"/>
    <p:sldId id="400" r:id="rId7"/>
    <p:sldId id="401" r:id="rId8"/>
    <p:sldId id="360" r:id="rId9"/>
    <p:sldId id="371" r:id="rId10"/>
    <p:sldId id="345" r:id="rId11"/>
    <p:sldId id="372" r:id="rId12"/>
    <p:sldId id="366" r:id="rId13"/>
    <p:sldId id="373" r:id="rId14"/>
    <p:sldId id="399" r:id="rId15"/>
    <p:sldId id="393" r:id="rId16"/>
    <p:sldId id="385" r:id="rId17"/>
    <p:sldId id="387" r:id="rId18"/>
    <p:sldId id="395" r:id="rId19"/>
    <p:sldId id="391" r:id="rId20"/>
    <p:sldId id="396" r:id="rId21"/>
    <p:sldId id="404" r:id="rId22"/>
    <p:sldId id="403" r:id="rId23"/>
    <p:sldId id="405" r:id="rId24"/>
    <p:sldId id="406" r:id="rId25"/>
    <p:sldId id="389" r:id="rId26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C305"/>
    <a:srgbClr val="FFD757"/>
    <a:srgbClr val="CCFF66"/>
    <a:srgbClr val="4E7E54"/>
    <a:srgbClr val="33CC33"/>
    <a:srgbClr val="399368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191" autoAdjust="0"/>
    <p:restoredTop sz="99842" autoAdjust="0"/>
  </p:normalViewPr>
  <p:slideViewPr>
    <p:cSldViewPr>
      <p:cViewPr varScale="1">
        <p:scale>
          <a:sx n="117" d="100"/>
          <a:sy n="117" d="100"/>
        </p:scale>
        <p:origin x="10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88"/>
    </p:cViewPr>
  </p:sorterViewPr>
  <p:notesViewPr>
    <p:cSldViewPr>
      <p:cViewPr varScale="1">
        <p:scale>
          <a:sx n="56" d="100"/>
          <a:sy n="56" d="100"/>
        </p:scale>
        <p:origin x="-2136" y="-90"/>
      </p:cViewPr>
      <p:guideLst>
        <p:guide orient="horz" pos="3025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30434782608696"/>
          <c:y val="8.2500000000000004E-2"/>
          <c:w val="0.67080745341614911"/>
          <c:h val="0.465000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C00"/>
            </a:solidFill>
            <a:ln w="13208">
              <a:solidFill>
                <a:schemeClr val="bg2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396-4C8A-97FC-429C6AFD98F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396-4C8A-97FC-429C6AFD98F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396-4C8A-97FC-429C6AFD98F0}"/>
              </c:ext>
            </c:extLst>
          </c:dPt>
          <c:dLbls>
            <c:dLbl>
              <c:idx val="0"/>
              <c:spPr>
                <a:noFill/>
                <a:ln w="26419">
                  <a:noFill/>
                </a:ln>
              </c:spPr>
              <c:txPr>
                <a:bodyPr/>
                <a:lstStyle/>
                <a:p>
                  <a:pPr>
                    <a:defRPr sz="1878" b="1" i="0" u="none" strike="noStrike" baseline="0">
                      <a:solidFill>
                        <a:schemeClr val="bg2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96-4C8A-97FC-429C6AFD98F0}"/>
                </c:ext>
              </c:extLst>
            </c:dLbl>
            <c:dLbl>
              <c:idx val="1"/>
              <c:spPr>
                <a:noFill/>
                <a:ln w="26419">
                  <a:noFill/>
                </a:ln>
              </c:spPr>
              <c:txPr>
                <a:bodyPr/>
                <a:lstStyle/>
                <a:p>
                  <a:pPr>
                    <a:defRPr sz="1878" b="1" i="0" u="none" strike="noStrike" baseline="0">
                      <a:solidFill>
                        <a:schemeClr val="bg2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96-4C8A-97FC-429C6AFD98F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873" b="1" i="0" u="none" strike="noStrike" baseline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dirty="0">
                        <a:solidFill>
                          <a:schemeClr val="bg2"/>
                        </a:solidFill>
                      </a:rPr>
                      <a:t>11,8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 w="2641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96-4C8A-97FC-429C6AFD98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Mergaitės </c:v>
                </c:pt>
                <c:pt idx="1">
                  <c:v>Berniukai</c:v>
                </c:pt>
                <c:pt idx="2">
                  <c:v>Visi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11.7</c:v>
                </c:pt>
                <c:pt idx="1">
                  <c:v>11.8</c:v>
                </c:pt>
                <c:pt idx="2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96-4C8A-97FC-429C6AFD98F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Mergaitės </c:v>
                </c:pt>
                <c:pt idx="1">
                  <c:v>Berniukai</c:v>
                </c:pt>
                <c:pt idx="2">
                  <c:v>Visi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11.3</c:v>
                </c:pt>
                <c:pt idx="1">
                  <c:v>11.6</c:v>
                </c:pt>
                <c:pt idx="2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96-4C8A-97FC-429C6AFD98F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rgbClr val="333333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96-4C8A-97FC-429C6AFD98F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96-4C8A-97FC-429C6AFD98F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96-4C8A-97FC-429C6AFD98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Mergaitės </c:v>
                </c:pt>
                <c:pt idx="1">
                  <c:v>Berniukai</c:v>
                </c:pt>
                <c:pt idx="2">
                  <c:v>Visi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10.9</c:v>
                </c:pt>
                <c:pt idx="1">
                  <c:v>15.9</c:v>
                </c:pt>
                <c:pt idx="2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96-4C8A-97FC-429C6AFD9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80416"/>
        <c:axId val="6781568"/>
      </c:barChart>
      <c:catAx>
        <c:axId val="6780416"/>
        <c:scaling>
          <c:orientation val="minMax"/>
        </c:scaling>
        <c:delete val="0"/>
        <c:axPos val="b"/>
        <c:majorGridlines>
          <c:spPr>
            <a:ln w="1320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3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6781568"/>
        <c:crosses val="autoZero"/>
        <c:auto val="1"/>
        <c:lblAlgn val="ctr"/>
        <c:lblOffset val="100"/>
        <c:tickMarkSkip val="1"/>
        <c:noMultiLvlLbl val="0"/>
      </c:catAx>
      <c:valAx>
        <c:axId val="6781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320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7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6780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13208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87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</c:dTable>
      <c:spPr>
        <a:noFill/>
        <a:ln w="253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8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90062111801243"/>
          <c:y val="0.16063348416289594"/>
          <c:w val="0.64596273291925466"/>
          <c:h val="0.696832579185520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C00"/>
            </a:solidFill>
            <a:ln w="11403">
              <a:solidFill>
                <a:schemeClr val="bg2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2"/>
                        </a:solidFill>
                      </a:rPr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D1-4BE7-9221-CF9CE74A38EF}"/>
                </c:ext>
              </c:extLst>
            </c:dLbl>
            <c:spPr>
              <a:noFill/>
              <a:ln w="22804">
                <a:noFill/>
              </a:ln>
            </c:spPr>
            <c:txPr>
              <a:bodyPr/>
              <a:lstStyle/>
              <a:p>
                <a:pPr>
                  <a:defRPr sz="1618" b="1" i="0" u="none" strike="noStrike" baseline="0">
                    <a:solidFill>
                      <a:schemeClr val="bg2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Suaugusiems mokykloje</c:v>
                </c:pt>
                <c:pt idx="1">
                  <c:v>Suaugusiems namuose</c:v>
                </c:pt>
                <c:pt idx="2">
                  <c:v>Draugams, broliams/seserims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</c:v>
                </c:pt>
                <c:pt idx="1">
                  <c:v>42.9</c:v>
                </c:pt>
                <c:pt idx="2">
                  <c:v>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D1-4BE7-9221-CF9CE74A38E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bg2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2"/>
                        </a:solidFill>
                      </a:rPr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D1-4BE7-9221-CF9CE74A38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Suaugusiems mokykloje</c:v>
                </c:pt>
                <c:pt idx="1">
                  <c:v>Suaugusiems namuose</c:v>
                </c:pt>
                <c:pt idx="2">
                  <c:v>Draugams, broliams/seserims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</c:v>
                </c:pt>
                <c:pt idx="1">
                  <c:v>16.7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D1-4BE7-9221-CF9CE74A38E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D1-4BE7-9221-CF9CE74A38E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D1-4BE7-9221-CF9CE74A38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Suaugusiems mokykloje</c:v>
                </c:pt>
                <c:pt idx="1">
                  <c:v>Suaugusiems namuose</c:v>
                </c:pt>
                <c:pt idx="2">
                  <c:v>Draugams, broliams/seserims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28.6</c:v>
                </c:pt>
                <c:pt idx="1">
                  <c:v>0</c:v>
                </c:pt>
                <c:pt idx="2">
                  <c:v>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D1-4BE7-9221-CF9CE74A3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01408"/>
        <c:axId val="11602944"/>
      </c:barChart>
      <c:catAx>
        <c:axId val="11601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140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1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11602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02944"/>
        <c:scaling>
          <c:orientation val="minMax"/>
        </c:scaling>
        <c:delete val="0"/>
        <c:axPos val="b"/>
        <c:majorGridlines>
          <c:spPr>
            <a:ln w="11403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140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1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11601408"/>
        <c:crosses val="autoZero"/>
        <c:crossBetween val="between"/>
      </c:valAx>
      <c:spPr>
        <a:noFill/>
        <a:ln w="11403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7826091073452347"/>
          <c:y val="0"/>
          <c:w val="0.24121982120655969"/>
          <c:h val="7.5085235557676502E-2"/>
        </c:manualLayout>
      </c:layout>
      <c:overlay val="0"/>
      <c:spPr>
        <a:noFill/>
        <a:ln w="22804">
          <a:noFill/>
        </a:ln>
      </c:spPr>
      <c:txPr>
        <a:bodyPr/>
        <a:lstStyle/>
        <a:p>
          <a:pPr>
            <a:defRPr sz="1487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18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90062111801243"/>
          <c:y val="0.16063348416289594"/>
          <c:w val="0.65341614906832302"/>
          <c:h val="0.696832579185520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C00"/>
            </a:solidFill>
            <a:ln w="11392">
              <a:solidFill>
                <a:schemeClr val="bg2"/>
              </a:solidFill>
              <a:prstDash val="solid"/>
            </a:ln>
          </c:spPr>
          <c:invertIfNegative val="0"/>
          <c:dLbls>
            <c:spPr>
              <a:noFill/>
              <a:ln w="22781">
                <a:noFill/>
              </a:ln>
            </c:spPr>
            <c:txPr>
              <a:bodyPr/>
              <a:lstStyle/>
              <a:p>
                <a:pPr>
                  <a:defRPr sz="1618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Suaugusiems mokykloje</c:v>
                </c:pt>
                <c:pt idx="1">
                  <c:v>Suaugusiems namuose</c:v>
                </c:pt>
                <c:pt idx="2">
                  <c:v>Draugams, broliams/seserims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22.2</c:v>
                </c:pt>
                <c:pt idx="1">
                  <c:v>22.2</c:v>
                </c:pt>
                <c:pt idx="2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2-457C-B60E-0BFDCD670AC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Suaugusiems mokykloje</c:v>
                </c:pt>
                <c:pt idx="1">
                  <c:v>Suaugusiems namuose</c:v>
                </c:pt>
                <c:pt idx="2">
                  <c:v>Draugams, broliams/seserims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50</c:v>
                </c:pt>
                <c:pt idx="1">
                  <c:v>12.5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E2-457C-B60E-0BFDCD670AC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Suaugusiems mokykloje</c:v>
                </c:pt>
                <c:pt idx="1">
                  <c:v>Suaugusiems namuose</c:v>
                </c:pt>
                <c:pt idx="2">
                  <c:v>Draugams, broliams/seserims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40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E2-457C-B60E-0BFDCD670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42368"/>
        <c:axId val="11643904"/>
      </c:barChart>
      <c:catAx>
        <c:axId val="11642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139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1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11643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43904"/>
        <c:scaling>
          <c:orientation val="minMax"/>
        </c:scaling>
        <c:delete val="0"/>
        <c:axPos val="b"/>
        <c:majorGridlines>
          <c:spPr>
            <a:ln w="11392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139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1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11642368"/>
        <c:crosses val="autoZero"/>
        <c:crossBetween val="between"/>
      </c:valAx>
      <c:spPr>
        <a:noFill/>
        <a:ln w="25375">
          <a:noFill/>
        </a:ln>
      </c:spPr>
    </c:plotArea>
    <c:legend>
      <c:legendPos val="t"/>
      <c:layout>
        <c:manualLayout>
          <c:xMode val="edge"/>
          <c:yMode val="edge"/>
          <c:x val="0.2807453481722606"/>
          <c:y val="0"/>
          <c:w val="0.23899560076421683"/>
          <c:h val="7.5052095760757179E-2"/>
        </c:manualLayout>
      </c:layout>
      <c:overlay val="0"/>
      <c:spPr>
        <a:noFill/>
        <a:ln w="22781">
          <a:noFill/>
        </a:ln>
      </c:spPr>
      <c:txPr>
        <a:bodyPr/>
        <a:lstStyle/>
        <a:p>
          <a:pPr>
            <a:defRPr sz="1486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18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30434782608696"/>
          <c:y val="8.2500000000000004E-2"/>
          <c:w val="0.67080745341614911"/>
          <c:h val="0.465000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C00"/>
            </a:solidFill>
            <a:ln w="13241">
              <a:solidFill>
                <a:schemeClr val="bg2"/>
              </a:solidFill>
              <a:prstDash val="solid"/>
            </a:ln>
          </c:spPr>
          <c:invertIfNegative val="0"/>
          <c:dLbls>
            <c:dLbl>
              <c:idx val="0"/>
              <c:numFmt formatCode="#,##0.00" sourceLinked="0"/>
              <c:spPr>
                <a:noFill/>
                <a:ln w="26485">
                  <a:noFill/>
                </a:ln>
              </c:spPr>
              <c:txPr>
                <a:bodyPr/>
                <a:lstStyle/>
                <a:p>
                  <a:pPr>
                    <a:defRPr sz="1876" b="1" i="0" u="none" strike="noStrike" baseline="0">
                      <a:solidFill>
                        <a:schemeClr val="bg2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33-4781-B741-1F87D4707191}"/>
                </c:ext>
              </c:extLst>
            </c:dLbl>
            <c:dLbl>
              <c:idx val="1"/>
              <c:numFmt formatCode="#,##0.00" sourceLinked="0"/>
              <c:spPr>
                <a:noFill/>
                <a:ln w="26485">
                  <a:noFill/>
                </a:ln>
              </c:spPr>
              <c:txPr>
                <a:bodyPr/>
                <a:lstStyle/>
                <a:p>
                  <a:pPr>
                    <a:defRPr sz="1876" b="1" i="0" u="none" strike="noStrike" baseline="0">
                      <a:solidFill>
                        <a:schemeClr val="bg2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33-4781-B741-1F87D470719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876" b="1" i="0" u="none" strike="noStrike" baseline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dirty="0">
                        <a:solidFill>
                          <a:schemeClr val="bg2"/>
                        </a:solidFill>
                      </a:rPr>
                      <a:t>43,7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numFmt formatCode="#,##0.00" sourceLinked="0"/>
              <c:spPr>
                <a:noFill/>
                <a:ln w="26485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33-4781-B741-1F87D470719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Mergaitės </c:v>
                </c:pt>
                <c:pt idx="1">
                  <c:v>Berniukai</c:v>
                </c:pt>
                <c:pt idx="2">
                  <c:v>Visi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18.7</c:v>
                </c:pt>
                <c:pt idx="1">
                  <c:v>38.700000000000003</c:v>
                </c:pt>
                <c:pt idx="2">
                  <c:v>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33-4781-B741-1F87D470719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Mergaitės </c:v>
                </c:pt>
                <c:pt idx="1">
                  <c:v>Berniukai</c:v>
                </c:pt>
                <c:pt idx="2">
                  <c:v>Visi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26.4</c:v>
                </c:pt>
                <c:pt idx="1">
                  <c:v>31.4</c:v>
                </c:pt>
                <c:pt idx="2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33-4781-B741-1F87D470719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Mergaitės </c:v>
                </c:pt>
                <c:pt idx="1">
                  <c:v>Berniukai</c:v>
                </c:pt>
                <c:pt idx="2">
                  <c:v>Visi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40.700000000000003</c:v>
                </c:pt>
                <c:pt idx="1">
                  <c:v>34.9</c:v>
                </c:pt>
                <c:pt idx="2">
                  <c:v>37.799999999999997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733-4781-B741-1F87D4707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4576"/>
        <c:axId val="11792768"/>
      </c:barChart>
      <c:catAx>
        <c:axId val="11784576"/>
        <c:scaling>
          <c:orientation val="minMax"/>
        </c:scaling>
        <c:delete val="0"/>
        <c:axPos val="b"/>
        <c:majorGridlines>
          <c:spPr>
            <a:ln w="1324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3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11792768"/>
        <c:crosses val="autoZero"/>
        <c:auto val="1"/>
        <c:lblAlgn val="ctr"/>
        <c:lblOffset val="100"/>
        <c:tickMarkSkip val="1"/>
        <c:noMultiLvlLbl val="0"/>
      </c:catAx>
      <c:valAx>
        <c:axId val="11792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324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7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11784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13241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87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</c:dTable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9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30434782608696"/>
          <c:y val="8.2500000000000004E-2"/>
          <c:w val="0.67080745341614911"/>
          <c:h val="0.465000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C00"/>
            </a:solidFill>
            <a:ln w="13241">
              <a:solidFill>
                <a:schemeClr val="bg2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 w="26485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bg2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38-45A7-9788-837181DBD381}"/>
                </c:ext>
              </c:extLst>
            </c:dLbl>
            <c:dLbl>
              <c:idx val="1"/>
              <c:spPr>
                <a:noFill/>
                <a:ln w="26485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bg2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38-45A7-9788-837181DBD38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1600" dirty="0">
                        <a:solidFill>
                          <a:schemeClr val="bg2"/>
                        </a:solidFill>
                      </a:rPr>
                      <a:t>79,8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 w="26485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38-45A7-9788-837181DBD3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Mergaitės </c:v>
                </c:pt>
                <c:pt idx="1">
                  <c:v>Berniukai</c:v>
                </c:pt>
                <c:pt idx="2">
                  <c:v>Visi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83</c:v>
                </c:pt>
                <c:pt idx="1">
                  <c:v>77.3</c:v>
                </c:pt>
                <c:pt idx="2">
                  <c:v>79.8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38-45A7-9788-837181DBD38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Mergaitės </c:v>
                </c:pt>
                <c:pt idx="1">
                  <c:v>Berniukai</c:v>
                </c:pt>
                <c:pt idx="2">
                  <c:v>Visi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94.2</c:v>
                </c:pt>
                <c:pt idx="1">
                  <c:v>68.2</c:v>
                </c:pt>
                <c:pt idx="2">
                  <c:v>79.599999999999994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38-45A7-9788-837181DBD38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Mergaitės </c:v>
                </c:pt>
                <c:pt idx="1">
                  <c:v>Berniukai</c:v>
                </c:pt>
                <c:pt idx="2">
                  <c:v>Visi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92.2</c:v>
                </c:pt>
                <c:pt idx="1">
                  <c:v>71.5</c:v>
                </c:pt>
                <c:pt idx="2">
                  <c:v>81.900000000000006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38-45A7-9788-837181DBD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523904"/>
        <c:axId val="46525440"/>
      </c:barChart>
      <c:catAx>
        <c:axId val="46523904"/>
        <c:scaling>
          <c:orientation val="minMax"/>
        </c:scaling>
        <c:delete val="0"/>
        <c:axPos val="b"/>
        <c:majorGridlines>
          <c:spPr>
            <a:ln w="1324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3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46525440"/>
        <c:crosses val="autoZero"/>
        <c:auto val="1"/>
        <c:lblAlgn val="ctr"/>
        <c:lblOffset val="100"/>
        <c:tickMarkSkip val="1"/>
        <c:noMultiLvlLbl val="0"/>
      </c:catAx>
      <c:valAx>
        <c:axId val="46525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324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7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46523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13241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87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</c:dTable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9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30434782608696"/>
          <c:y val="8.2500000000000004E-2"/>
          <c:w val="0.67080745341614911"/>
          <c:h val="0.465000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C00"/>
            </a:solidFill>
            <a:ln w="13241">
              <a:solidFill>
                <a:schemeClr val="bg2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 w="26485">
                  <a:noFill/>
                </a:ln>
              </c:spPr>
              <c:txPr>
                <a:bodyPr/>
                <a:lstStyle/>
                <a:p>
                  <a:pPr>
                    <a:defRPr sz="1876" b="1" i="0" u="none" strike="noStrike" baseline="0">
                      <a:solidFill>
                        <a:schemeClr val="bg2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11-45B0-98BA-69B85B4C1B37}"/>
                </c:ext>
              </c:extLst>
            </c:dLbl>
            <c:dLbl>
              <c:idx val="1"/>
              <c:spPr>
                <a:noFill/>
                <a:ln w="26485">
                  <a:noFill/>
                </a:ln>
              </c:spPr>
              <c:txPr>
                <a:bodyPr/>
                <a:lstStyle/>
                <a:p>
                  <a:pPr>
                    <a:defRPr sz="1876" b="1" i="0" u="none" strike="noStrike" baseline="0">
                      <a:solidFill>
                        <a:schemeClr val="bg2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11-45B0-98BA-69B85B4C1B3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876" b="1" i="0" u="none" strike="noStrike" baseline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dirty="0">
                        <a:solidFill>
                          <a:schemeClr val="bg2"/>
                        </a:solidFill>
                      </a:rPr>
                      <a:t>11,2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 w="26485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11-45B0-98BA-69B85B4C1B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Mergaitės </c:v>
                </c:pt>
                <c:pt idx="1">
                  <c:v>Berniukai</c:v>
                </c:pt>
                <c:pt idx="2">
                  <c:v>Visi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18</c:v>
                </c:pt>
                <c:pt idx="1">
                  <c:v>6.6</c:v>
                </c:pt>
                <c:pt idx="2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11-45B0-98BA-69B85B4C1B3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Mergaitės </c:v>
                </c:pt>
                <c:pt idx="1">
                  <c:v>Berniukai</c:v>
                </c:pt>
                <c:pt idx="2">
                  <c:v>Visi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20.7</c:v>
                </c:pt>
                <c:pt idx="1">
                  <c:v>8.8000000000000007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11-45B0-98BA-69B85B4C1B3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/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711-45B0-98BA-69B85B4C1B3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/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711-45B0-98BA-69B85B4C1B3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/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711-45B0-98BA-69B85B4C1B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Mergaitės </c:v>
                </c:pt>
                <c:pt idx="1">
                  <c:v>Berniukai</c:v>
                </c:pt>
                <c:pt idx="2">
                  <c:v>Visi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10.9</c:v>
                </c:pt>
                <c:pt idx="1">
                  <c:v>9.6</c:v>
                </c:pt>
                <c:pt idx="2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11-45B0-98BA-69B85B4C1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45792"/>
        <c:axId val="12158080"/>
      </c:barChart>
      <c:catAx>
        <c:axId val="12145792"/>
        <c:scaling>
          <c:orientation val="minMax"/>
        </c:scaling>
        <c:delete val="0"/>
        <c:axPos val="b"/>
        <c:majorGridlines>
          <c:spPr>
            <a:ln w="1324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3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7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12158080"/>
        <c:crosses val="autoZero"/>
        <c:auto val="1"/>
        <c:lblAlgn val="ctr"/>
        <c:lblOffset val="100"/>
        <c:tickMarkSkip val="1"/>
        <c:noMultiLvlLbl val="0"/>
      </c:catAx>
      <c:valAx>
        <c:axId val="12158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324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7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12145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13241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87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</c:dTable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9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305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2"/>
                      </a:solidFill>
                      <a:latin typeface="+mj-lt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8F-48B7-B89B-5B7A51A37A89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2"/>
                      </a:solidFill>
                      <a:latin typeface="+mj-lt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8F-48B7-B89B-5B7A51A37A89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bg2"/>
                      </a:solidFill>
                      <a:latin typeface="+mj-lt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8F-48B7-B89B-5B7A51A37A89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chemeClr val="bg2"/>
                      </a:solidFill>
                      <a:latin typeface="+mj-lt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8F-48B7-B89B-5B7A51A37A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Lapas1!$A$2:$A$5</c:f>
              <c:strCache>
                <c:ptCount val="4"/>
                <c:pt idx="0">
                  <c:v>Mano klasiokai</c:v>
                </c:pt>
                <c:pt idx="1">
                  <c:v>Vaikai iš paralelinių kl.</c:v>
                </c:pt>
                <c:pt idx="2">
                  <c:v>Tai vyresni</c:v>
                </c:pt>
                <c:pt idx="3">
                  <c:v>Mokiniai iš įvairių kl.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37.200000000000003</c:v>
                </c:pt>
                <c:pt idx="1">
                  <c:v>2.2999999999999998</c:v>
                </c:pt>
                <c:pt idx="2">
                  <c:v>11.6</c:v>
                </c:pt>
                <c:pt idx="3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8F-48B7-B89B-5B7A51A37A89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2"/>
                    </a:solidFill>
                    <a:latin typeface="+mj-lt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Lapas1!$A$2:$A$5</c:f>
              <c:strCache>
                <c:ptCount val="4"/>
                <c:pt idx="0">
                  <c:v>Mano klasiokai</c:v>
                </c:pt>
                <c:pt idx="1">
                  <c:v>Vaikai iš paralelinių kl.</c:v>
                </c:pt>
                <c:pt idx="2">
                  <c:v>Tai vyresni</c:v>
                </c:pt>
                <c:pt idx="3">
                  <c:v>Mokiniai iš įvairių kl.</c:v>
                </c:pt>
              </c:strCache>
            </c:strRef>
          </c:cat>
          <c:val>
            <c:numRef>
              <c:f>Lapas1!$C$2:$C$5</c:f>
              <c:numCache>
                <c:formatCode>General</c:formatCode>
                <c:ptCount val="4"/>
                <c:pt idx="0">
                  <c:v>22.2</c:v>
                </c:pt>
                <c:pt idx="1">
                  <c:v>2.8</c:v>
                </c:pt>
                <c:pt idx="2">
                  <c:v>8.3000000000000007</c:v>
                </c:pt>
                <c:pt idx="3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8F-48B7-B89B-5B7A51A37A89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/>
                    </a:solidFill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Lapas1!$A$2:$A$5</c:f>
              <c:strCache>
                <c:ptCount val="4"/>
                <c:pt idx="0">
                  <c:v>Mano klasiokai</c:v>
                </c:pt>
                <c:pt idx="1">
                  <c:v>Vaikai iš paralelinių kl.</c:v>
                </c:pt>
                <c:pt idx="2">
                  <c:v>Tai vyresni</c:v>
                </c:pt>
                <c:pt idx="3">
                  <c:v>Mokiniai iš įvairių kl.</c:v>
                </c:pt>
              </c:strCache>
            </c:strRef>
          </c:cat>
          <c:val>
            <c:numRef>
              <c:f>Lapas1!$D$2:$D$5</c:f>
              <c:numCache>
                <c:formatCode>General</c:formatCode>
                <c:ptCount val="4"/>
                <c:pt idx="0">
                  <c:v>50</c:v>
                </c:pt>
                <c:pt idx="1">
                  <c:v>5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8F-48B7-B89B-5B7A51A37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10944"/>
        <c:axId val="12227712"/>
      </c:barChart>
      <c:catAx>
        <c:axId val="1221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b="1">
                <a:solidFill>
                  <a:schemeClr val="bg2"/>
                </a:solidFill>
                <a:latin typeface="Garamond" panose="02020404030301010803" pitchFamily="18" charset="0"/>
              </a:defRPr>
            </a:pPr>
            <a:endParaRPr lang="lt-LT"/>
          </a:p>
        </c:txPr>
        <c:crossAx val="12227712"/>
        <c:crosses val="autoZero"/>
        <c:auto val="1"/>
        <c:lblAlgn val="ctr"/>
        <c:lblOffset val="100"/>
        <c:noMultiLvlLbl val="0"/>
      </c:catAx>
      <c:valAx>
        <c:axId val="12227712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lt-LT"/>
          </a:p>
        </c:txPr>
        <c:crossAx val="12210944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305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2"/>
                      </a:solidFill>
                      <a:latin typeface="+mj-lt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80-41AA-8342-0F6F9DFDE085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2"/>
                      </a:solidFill>
                      <a:latin typeface="+mj-lt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80-41AA-8342-0F6F9DFDE085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bg2"/>
                      </a:solidFill>
                      <a:latin typeface="+mj-lt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80-41AA-8342-0F6F9DFDE085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chemeClr val="bg2"/>
                      </a:solidFill>
                      <a:latin typeface="+mj-lt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80-41AA-8342-0F6F9DFDE085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chemeClr val="bg2"/>
                      </a:solidFill>
                      <a:latin typeface="+mj-lt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80-41AA-8342-0F6F9DFDE08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Lapas1!$A$2:$A$6</c:f>
              <c:strCache>
                <c:ptCount val="5"/>
                <c:pt idx="0">
                  <c:v>Mažai arba nieko</c:v>
                </c:pt>
                <c:pt idx="1">
                  <c:v>Gana mažai</c:v>
                </c:pt>
                <c:pt idx="2">
                  <c:v>Šiek tiek</c:v>
                </c:pt>
                <c:pt idx="3">
                  <c:v>Daug</c:v>
                </c:pt>
                <c:pt idx="4">
                  <c:v>Labai daug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17.2</c:v>
                </c:pt>
                <c:pt idx="1">
                  <c:v>6.9</c:v>
                </c:pt>
                <c:pt idx="2">
                  <c:v>39.700000000000003</c:v>
                </c:pt>
                <c:pt idx="3">
                  <c:v>27.6</c:v>
                </c:pt>
                <c:pt idx="4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80-41AA-8342-0F6F9DFDE085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Lapas1!$A$2:$A$6</c:f>
              <c:strCache>
                <c:ptCount val="5"/>
                <c:pt idx="0">
                  <c:v>Mažai arba nieko</c:v>
                </c:pt>
                <c:pt idx="1">
                  <c:v>Gana mažai</c:v>
                </c:pt>
                <c:pt idx="2">
                  <c:v>Šiek tiek</c:v>
                </c:pt>
                <c:pt idx="3">
                  <c:v>Daug</c:v>
                </c:pt>
                <c:pt idx="4">
                  <c:v>Labai daug</c:v>
                </c:pt>
              </c:strCache>
            </c:strRef>
          </c:cat>
          <c:val>
            <c:numRef>
              <c:f>Lapas1!$C$2:$C$6</c:f>
              <c:numCache>
                <c:formatCode>General</c:formatCode>
                <c:ptCount val="5"/>
                <c:pt idx="0">
                  <c:v>17.399999999999999</c:v>
                </c:pt>
                <c:pt idx="1">
                  <c:v>4.0999999999999996</c:v>
                </c:pt>
                <c:pt idx="2">
                  <c:v>12.4</c:v>
                </c:pt>
                <c:pt idx="3">
                  <c:v>26.4</c:v>
                </c:pt>
                <c:pt idx="4">
                  <c:v>39.700000000000003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80-41AA-8342-0F6F9DFDE085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2"/>
                    </a:solidFill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Lapas1!$A$2:$A$6</c:f>
              <c:strCache>
                <c:ptCount val="5"/>
                <c:pt idx="0">
                  <c:v>Mažai arba nieko</c:v>
                </c:pt>
                <c:pt idx="1">
                  <c:v>Gana mažai</c:v>
                </c:pt>
                <c:pt idx="2">
                  <c:v>Šiek tiek</c:v>
                </c:pt>
                <c:pt idx="3">
                  <c:v>Daug</c:v>
                </c:pt>
                <c:pt idx="4">
                  <c:v>Labai daug</c:v>
                </c:pt>
              </c:strCache>
            </c:strRef>
          </c:cat>
          <c:val>
            <c:numRef>
              <c:f>Lapas1!$D$2:$D$6</c:f>
              <c:numCache>
                <c:formatCode>General</c:formatCode>
                <c:ptCount val="5"/>
                <c:pt idx="0">
                  <c:v>9.4</c:v>
                </c:pt>
                <c:pt idx="1">
                  <c:v>4.7</c:v>
                </c:pt>
                <c:pt idx="2">
                  <c:v>15.6</c:v>
                </c:pt>
                <c:pt idx="3">
                  <c:v>29.7</c:v>
                </c:pt>
                <c:pt idx="4">
                  <c:v>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C80-41AA-8342-0F6F9DFDE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78080"/>
        <c:axId val="12099584"/>
      </c:barChart>
      <c:catAx>
        <c:axId val="1207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b="1">
                <a:solidFill>
                  <a:schemeClr val="bg2"/>
                </a:solidFill>
                <a:latin typeface="Garamond" panose="02020404030301010803" pitchFamily="18" charset="0"/>
              </a:defRPr>
            </a:pPr>
            <a:endParaRPr lang="lt-LT"/>
          </a:p>
        </c:txPr>
        <c:crossAx val="12099584"/>
        <c:crosses val="autoZero"/>
        <c:auto val="1"/>
        <c:lblAlgn val="ctr"/>
        <c:lblOffset val="100"/>
        <c:noMultiLvlLbl val="0"/>
      </c:catAx>
      <c:valAx>
        <c:axId val="12099584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lt-LT"/>
          </a:p>
        </c:txPr>
        <c:crossAx val="12078080"/>
        <c:crosses val="autoZero"/>
        <c:crossBetween val="between"/>
      </c:valAx>
      <c:spPr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600"/>
      </a:pPr>
      <a:endParaRPr lang="lt-L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30434782608696"/>
          <c:y val="8.2500000000000004E-2"/>
          <c:w val="0.66832298136645962"/>
          <c:h val="0.465000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C00"/>
            </a:solidFill>
            <a:ln w="14196">
              <a:solidFill>
                <a:schemeClr val="bg2"/>
              </a:solidFill>
              <a:prstDash val="solid"/>
            </a:ln>
          </c:spPr>
          <c:invertIfNegative val="0"/>
          <c:dLbls>
            <c:dLbl>
              <c:idx val="0"/>
              <c:layout/>
              <c:spPr>
                <a:noFill/>
                <a:ln w="28390">
                  <a:noFill/>
                </a:ln>
              </c:spPr>
              <c:txPr>
                <a:bodyPr/>
                <a:lstStyle/>
                <a:p>
                  <a:pPr>
                    <a:defRPr sz="201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052-4511-9C05-F0B4DEE50D76}"/>
                </c:ext>
              </c:extLst>
            </c:dLbl>
            <c:dLbl>
              <c:idx val="1"/>
              <c:layout/>
              <c:spPr>
                <a:noFill/>
                <a:ln w="28390">
                  <a:noFill/>
                </a:ln>
              </c:spPr>
              <c:txPr>
                <a:bodyPr/>
                <a:lstStyle/>
                <a:p>
                  <a:pPr>
                    <a:defRPr sz="201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52-4511-9C05-F0B4DEE50D76}"/>
                </c:ext>
              </c:extLst>
            </c:dLbl>
            <c:dLbl>
              <c:idx val="2"/>
              <c:layout/>
              <c:spPr>
                <a:noFill/>
                <a:ln w="28390">
                  <a:noFill/>
                </a:ln>
              </c:spPr>
              <c:txPr>
                <a:bodyPr/>
                <a:lstStyle/>
                <a:p>
                  <a:pPr>
                    <a:defRPr sz="201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052-4511-9C05-F0B4DEE50D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Mergaitės</c:v>
                </c:pt>
                <c:pt idx="1">
                  <c:v>Berniukai</c:v>
                </c:pt>
                <c:pt idx="2">
                  <c:v>Visi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9.3000000000000007</c:v>
                </c:pt>
                <c:pt idx="2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52-4511-9C05-F0B4DEE50D7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Mergaitės</c:v>
                </c:pt>
                <c:pt idx="1">
                  <c:v>Berniukai</c:v>
                </c:pt>
                <c:pt idx="2">
                  <c:v>Visi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11.3</c:v>
                </c:pt>
                <c:pt idx="1">
                  <c:v>2.9</c:v>
                </c:pt>
                <c:pt idx="2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52-4511-9C05-F0B4DEE50D7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2019</c:v>
                </c:pt>
              </c:strCache>
            </c:strRef>
          </c:tx>
          <c:spPr>
            <a:ln w="3175">
              <a:solidFill>
                <a:srgbClr val="333333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Mergaitės</c:v>
                </c:pt>
                <c:pt idx="1">
                  <c:v>Berniukai</c:v>
                </c:pt>
                <c:pt idx="2">
                  <c:v>Visi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6.3</c:v>
                </c:pt>
                <c:pt idx="1">
                  <c:v>11.1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52-4511-9C05-F0B4DEE50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18048"/>
        <c:axId val="8571136"/>
      </c:barChart>
      <c:catAx>
        <c:axId val="6818048"/>
        <c:scaling>
          <c:orientation val="minMax"/>
        </c:scaling>
        <c:delete val="0"/>
        <c:axPos val="b"/>
        <c:majorGridlines>
          <c:spPr>
            <a:ln w="1419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5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1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8571136"/>
        <c:crosses val="autoZero"/>
        <c:auto val="1"/>
        <c:lblAlgn val="ctr"/>
        <c:lblOffset val="100"/>
        <c:tickMarkSkip val="1"/>
        <c:noMultiLvlLbl val="0"/>
      </c:catAx>
      <c:valAx>
        <c:axId val="8571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41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1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68180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14196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201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</c:dTable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1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130434782608696"/>
          <c:y val="8.2500000000000004E-2"/>
          <c:w val="0.66832298136645962"/>
          <c:h val="0.4650000000000000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906432"/>
        <c:axId val="8508544"/>
      </c:barChart>
      <c:catAx>
        <c:axId val="201906432"/>
        <c:scaling>
          <c:orientation val="minMax"/>
        </c:scaling>
        <c:delete val="0"/>
        <c:axPos val="b"/>
        <c:majorGridlines>
          <c:spPr>
            <a:ln w="14190">
              <a:solidFill>
                <a:srgbClr val="000000"/>
              </a:solidFill>
              <a:prstDash val="solid"/>
            </a:ln>
          </c:spPr>
        </c:majorGridlines>
        <c:majorTickMark val="none"/>
        <c:minorTickMark val="none"/>
        <c:tickLblPos val="nextTo"/>
        <c:spPr>
          <a:ln w="35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8508544"/>
        <c:crosses val="autoZero"/>
        <c:auto val="1"/>
        <c:lblAlgn val="ctr"/>
        <c:lblOffset val="100"/>
        <c:tickMarkSkip val="1"/>
        <c:noMultiLvlLbl val="0"/>
      </c:catAx>
      <c:valAx>
        <c:axId val="8508544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141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201906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1419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200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</c:dTable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9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26674816805564"/>
          <c:y val="7.3627441003384336E-2"/>
          <c:w val="0.66832298136645962"/>
          <c:h val="0.465000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C00"/>
            </a:solidFill>
            <a:ln w="14196">
              <a:solidFill>
                <a:schemeClr val="bg2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 w="28390">
                  <a:noFill/>
                </a:ln>
              </c:spPr>
              <c:txPr>
                <a:bodyPr/>
                <a:lstStyle/>
                <a:p>
                  <a:pPr>
                    <a:defRPr sz="201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F-4C7C-B00D-E0360ED46598}"/>
                </c:ext>
              </c:extLst>
            </c:dLbl>
            <c:dLbl>
              <c:idx val="1"/>
              <c:spPr>
                <a:noFill/>
                <a:ln w="28390">
                  <a:noFill/>
                </a:ln>
              </c:spPr>
              <c:txPr>
                <a:bodyPr/>
                <a:lstStyle/>
                <a:p>
                  <a:pPr>
                    <a:defRPr sz="201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F-4C7C-B00D-E0360ED465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klasė</c:v>
                </c:pt>
                <c:pt idx="1">
                  <c:v>2 klasė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15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AF-4C7C-B00D-E0360ED4659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klasė</c:v>
                </c:pt>
                <c:pt idx="1">
                  <c:v>2 klasė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12.5</c:v>
                </c:pt>
                <c:pt idx="1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AF-4C7C-B00D-E0360ED4659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2019</c:v>
                </c:pt>
              </c:strCache>
            </c:strRef>
          </c:tx>
          <c:spPr>
            <a:ln w="3175">
              <a:solidFill>
                <a:srgbClr val="333333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1 klasė</c:v>
                </c:pt>
                <c:pt idx="1">
                  <c:v>2 klasė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9.1</c:v>
                </c:pt>
                <c:pt idx="1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AF-4C7C-B00D-E0360ED46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7680"/>
        <c:axId val="10491392"/>
      </c:barChart>
      <c:catAx>
        <c:axId val="10487680"/>
        <c:scaling>
          <c:orientation val="minMax"/>
        </c:scaling>
        <c:delete val="0"/>
        <c:axPos val="b"/>
        <c:majorGridlines>
          <c:spPr>
            <a:ln w="1419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5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1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10491392"/>
        <c:crosses val="autoZero"/>
        <c:auto val="1"/>
        <c:lblAlgn val="ctr"/>
        <c:lblOffset val="100"/>
        <c:tickMarkSkip val="1"/>
        <c:noMultiLvlLbl val="0"/>
      </c:catAx>
      <c:valAx>
        <c:axId val="10491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41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1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10487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14196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201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</c:dTable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1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26674816805564"/>
          <c:y val="7.3627441003384336E-2"/>
          <c:w val="0.66832298136645962"/>
          <c:h val="0.465000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C00"/>
            </a:solidFill>
            <a:ln w="14190">
              <a:solidFill>
                <a:schemeClr val="bg2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 w="28379">
                  <a:noFill/>
                </a:ln>
              </c:spPr>
              <c:txPr>
                <a:bodyPr/>
                <a:lstStyle/>
                <a:p>
                  <a:pPr>
                    <a:defRPr sz="2009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AF-4255-BADE-8275FCD9E422}"/>
                </c:ext>
              </c:extLst>
            </c:dLbl>
            <c:dLbl>
              <c:idx val="1"/>
              <c:spPr>
                <a:noFill/>
                <a:ln w="28379">
                  <a:noFill/>
                </a:ln>
              </c:spPr>
              <c:txPr>
                <a:bodyPr/>
                <a:lstStyle/>
                <a:p>
                  <a:pPr>
                    <a:defRPr sz="2009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AF-4255-BADE-8275FCD9E42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klasė</c:v>
                </c:pt>
                <c:pt idx="1">
                  <c:v>2 klasė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8.1</c:v>
                </c:pt>
                <c:pt idx="1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AF-4255-BADE-8275FCD9E42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klasė</c:v>
                </c:pt>
                <c:pt idx="1">
                  <c:v>2 klasė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8.3000000000000007</c:v>
                </c:pt>
                <c:pt idx="1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AF-4255-BADE-8275FCD9E42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rgbClr val="333333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1 klasė</c:v>
                </c:pt>
                <c:pt idx="1">
                  <c:v>2 klasė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25</c:v>
                </c:pt>
                <c:pt idx="1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AF-4255-BADE-8275FCD9E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47200"/>
        <c:axId val="10550656"/>
      </c:barChart>
      <c:catAx>
        <c:axId val="10547200"/>
        <c:scaling>
          <c:orientation val="minMax"/>
        </c:scaling>
        <c:delete val="0"/>
        <c:axPos val="b"/>
        <c:majorGridlines>
          <c:spPr>
            <a:ln w="14190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5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10550656"/>
        <c:crosses val="autoZero"/>
        <c:auto val="1"/>
        <c:lblAlgn val="ctr"/>
        <c:lblOffset val="100"/>
        <c:tickMarkSkip val="1"/>
        <c:noMultiLvlLbl val="0"/>
      </c:catAx>
      <c:valAx>
        <c:axId val="10550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41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10547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14190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200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</c:dTable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9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82133995037221"/>
          <c:y val="9.9526066350710901E-2"/>
          <c:w val="0.64392059553349879"/>
          <c:h val="0.767772511848341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C00"/>
            </a:solidFill>
            <a:ln w="13990">
              <a:solidFill>
                <a:schemeClr val="bg2"/>
              </a:solidFill>
              <a:prstDash val="solid"/>
            </a:ln>
          </c:spPr>
          <c:invertIfNegative val="0"/>
          <c:dLbls>
            <c:spPr>
              <a:noFill/>
              <a:ln w="27981">
                <a:noFill/>
              </a:ln>
            </c:spPr>
            <c:txPr>
              <a:bodyPr/>
              <a:lstStyle/>
              <a:p>
                <a:pPr>
                  <a:defRPr sz="1325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Kitose vietose mokykloje</c:v>
                </c:pt>
                <c:pt idx="1">
                  <c:v>Mokyklos autobusas</c:v>
                </c:pt>
                <c:pt idx="2">
                  <c:v>Autobuso stotelė</c:v>
                </c:pt>
                <c:pt idx="3">
                  <c:v>Pakeliui į/iš mokyklos</c:v>
                </c:pt>
                <c:pt idx="4">
                  <c:v>Valgykla</c:v>
                </c:pt>
                <c:pt idx="5">
                  <c:v>Sporto salė/persirengimo kambarys</c:v>
                </c:pt>
                <c:pt idx="6">
                  <c:v>Tualetas</c:v>
                </c:pt>
                <c:pt idx="7">
                  <c:v>Klasė be mokytojo</c:v>
                </c:pt>
                <c:pt idx="8">
                  <c:v>Klasėje (esant mokytojui)</c:v>
                </c:pt>
                <c:pt idx="9">
                  <c:v>Koridoriai/laiptinės</c:v>
                </c:pt>
                <c:pt idx="10">
                  <c:v>Mokyklos kiemas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1">
                  <c:v>0</c:v>
                </c:pt>
                <c:pt idx="2">
                  <c:v>0</c:v>
                </c:pt>
                <c:pt idx="3">
                  <c:v>15.8</c:v>
                </c:pt>
                <c:pt idx="4">
                  <c:v>10.5</c:v>
                </c:pt>
                <c:pt idx="5">
                  <c:v>10.5</c:v>
                </c:pt>
                <c:pt idx="6">
                  <c:v>0</c:v>
                </c:pt>
                <c:pt idx="7">
                  <c:v>42.1</c:v>
                </c:pt>
                <c:pt idx="8">
                  <c:v>31.6</c:v>
                </c:pt>
                <c:pt idx="9">
                  <c:v>15.8</c:v>
                </c:pt>
                <c:pt idx="10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0-4950-9A45-0336D58B2FA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Kitose vietose mokykloje</c:v>
                </c:pt>
                <c:pt idx="1">
                  <c:v>Mokyklos autobusas</c:v>
                </c:pt>
                <c:pt idx="2">
                  <c:v>Autobuso stotelė</c:v>
                </c:pt>
                <c:pt idx="3">
                  <c:v>Pakeliui į/iš mokyklos</c:v>
                </c:pt>
                <c:pt idx="4">
                  <c:v>Valgykla</c:v>
                </c:pt>
                <c:pt idx="5">
                  <c:v>Sporto salė/persirengimo kambarys</c:v>
                </c:pt>
                <c:pt idx="6">
                  <c:v>Tualetas</c:v>
                </c:pt>
                <c:pt idx="7">
                  <c:v>Klasė be mokytojo</c:v>
                </c:pt>
                <c:pt idx="8">
                  <c:v>Klasėje (esant mokytojui)</c:v>
                </c:pt>
                <c:pt idx="9">
                  <c:v>Koridoriai/laiptinės</c:v>
                </c:pt>
                <c:pt idx="10">
                  <c:v>Mokyklos kiemas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11.8</c:v>
                </c:pt>
                <c:pt idx="1">
                  <c:v>0</c:v>
                </c:pt>
                <c:pt idx="2">
                  <c:v>0</c:v>
                </c:pt>
                <c:pt idx="3">
                  <c:v>17.600000000000001</c:v>
                </c:pt>
                <c:pt idx="4">
                  <c:v>5.9</c:v>
                </c:pt>
                <c:pt idx="5">
                  <c:v>0</c:v>
                </c:pt>
                <c:pt idx="6">
                  <c:v>0</c:v>
                </c:pt>
                <c:pt idx="7">
                  <c:v>23.5</c:v>
                </c:pt>
                <c:pt idx="8">
                  <c:v>11.8</c:v>
                </c:pt>
                <c:pt idx="9">
                  <c:v>41.2</c:v>
                </c:pt>
                <c:pt idx="10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60-4950-9A45-0336D58B2FA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60-4950-9A45-0336D58B2FA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60-4950-9A45-0336D58B2FA4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60-4950-9A45-0336D58B2FA4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60-4950-9A45-0336D58B2FA4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60-4950-9A45-0336D58B2FA4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60-4950-9A45-0336D58B2FA4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60-4950-9A45-0336D58B2FA4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60-4950-9A45-0336D58B2F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Kitose vietose mokykloje</c:v>
                </c:pt>
                <c:pt idx="1">
                  <c:v>Mokyklos autobusas</c:v>
                </c:pt>
                <c:pt idx="2">
                  <c:v>Autobuso stotelė</c:v>
                </c:pt>
                <c:pt idx="3">
                  <c:v>Pakeliui į/iš mokyklos</c:v>
                </c:pt>
                <c:pt idx="4">
                  <c:v>Valgykla</c:v>
                </c:pt>
                <c:pt idx="5">
                  <c:v>Sporto salė/persirengimo kambarys</c:v>
                </c:pt>
                <c:pt idx="6">
                  <c:v>Tualetas</c:v>
                </c:pt>
                <c:pt idx="7">
                  <c:v>Klasė be mokytojo</c:v>
                </c:pt>
                <c:pt idx="8">
                  <c:v>Klasėje (esant mokytojui)</c:v>
                </c:pt>
                <c:pt idx="9">
                  <c:v>Koridoriai/laiptinės</c:v>
                </c:pt>
                <c:pt idx="10">
                  <c:v>Mokyklos kiemas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15</c:v>
                </c:pt>
                <c:pt idx="1">
                  <c:v>0</c:v>
                </c:pt>
                <c:pt idx="2">
                  <c:v>5</c:v>
                </c:pt>
                <c:pt idx="3">
                  <c:v>10</c:v>
                </c:pt>
                <c:pt idx="4">
                  <c:v>5</c:v>
                </c:pt>
                <c:pt idx="5">
                  <c:v>5</c:v>
                </c:pt>
                <c:pt idx="6">
                  <c:v>0</c:v>
                </c:pt>
                <c:pt idx="7">
                  <c:v>35</c:v>
                </c:pt>
                <c:pt idx="8">
                  <c:v>10</c:v>
                </c:pt>
                <c:pt idx="9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60-4950-9A45-0336D58B2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89664"/>
        <c:axId val="11899648"/>
      </c:barChart>
      <c:catAx>
        <c:axId val="11889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39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11899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899648"/>
        <c:scaling>
          <c:orientation val="minMax"/>
        </c:scaling>
        <c:delete val="0"/>
        <c:axPos val="b"/>
        <c:majorGridlines>
          <c:spPr>
            <a:ln w="13990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39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4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11889664"/>
        <c:crosses val="autoZero"/>
        <c:crossBetween val="between"/>
      </c:valAx>
      <c:spPr>
        <a:noFill/>
        <a:ln w="25393">
          <a:noFill/>
        </a:ln>
      </c:spPr>
    </c:plotArea>
    <c:legend>
      <c:legendPos val="t"/>
      <c:layout>
        <c:manualLayout>
          <c:xMode val="edge"/>
          <c:yMode val="edge"/>
          <c:x val="0.33250617830074614"/>
          <c:y val="0"/>
          <c:w val="0.19627432397721939"/>
          <c:h val="4.3311367665835362E-2"/>
        </c:manualLayout>
      </c:layout>
      <c:overlay val="0"/>
      <c:spPr>
        <a:noFill/>
        <a:ln w="13990">
          <a:solidFill>
            <a:srgbClr val="000000"/>
          </a:solidFill>
          <a:prstDash val="solid"/>
        </a:ln>
      </c:spPr>
      <c:txPr>
        <a:bodyPr/>
        <a:lstStyle/>
        <a:p>
          <a:pPr>
            <a:defRPr sz="1213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82133995037221"/>
          <c:y val="9.9526066350710901E-2"/>
          <c:w val="0.64392059553349879"/>
          <c:h val="0.767772511848341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C00"/>
            </a:solidFill>
            <a:ln w="13994">
              <a:solidFill>
                <a:schemeClr val="bg2"/>
              </a:solidFill>
              <a:prstDash val="solid"/>
            </a:ln>
          </c:spPr>
          <c:invertIfNegative val="0"/>
          <c:dLbls>
            <c:spPr>
              <a:noFill/>
              <a:ln w="27989">
                <a:noFill/>
              </a:ln>
            </c:spPr>
            <c:txPr>
              <a:bodyPr/>
              <a:lstStyle/>
              <a:p>
                <a:pPr>
                  <a:defRPr sz="1325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Kitose vietose mokykloje</c:v>
                </c:pt>
                <c:pt idx="1">
                  <c:v>Mokyklos autobusas</c:v>
                </c:pt>
                <c:pt idx="2">
                  <c:v>Autobuso stotelė</c:v>
                </c:pt>
                <c:pt idx="3">
                  <c:v>Pakeliui į/iš mokyklos</c:v>
                </c:pt>
                <c:pt idx="4">
                  <c:v>Valgykla</c:v>
                </c:pt>
                <c:pt idx="5">
                  <c:v>Sporto salė/persirengimo kambarys</c:v>
                </c:pt>
                <c:pt idx="6">
                  <c:v>Tualetas</c:v>
                </c:pt>
                <c:pt idx="7">
                  <c:v>Klasė be mokytojo</c:v>
                </c:pt>
                <c:pt idx="8">
                  <c:v>Klasėje (esant mokytojui)</c:v>
                </c:pt>
                <c:pt idx="9">
                  <c:v>Koridoriai/laiptinės</c:v>
                </c:pt>
                <c:pt idx="10">
                  <c:v>Mokyklos kiemas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4.2</c:v>
                </c:pt>
                <c:pt idx="1">
                  <c:v>8.3000000000000007</c:v>
                </c:pt>
                <c:pt idx="2">
                  <c:v>0</c:v>
                </c:pt>
                <c:pt idx="3">
                  <c:v>12.5</c:v>
                </c:pt>
                <c:pt idx="4">
                  <c:v>4.2</c:v>
                </c:pt>
                <c:pt idx="5">
                  <c:v>8.3000000000000007</c:v>
                </c:pt>
                <c:pt idx="6">
                  <c:v>0</c:v>
                </c:pt>
                <c:pt idx="7">
                  <c:v>29.2</c:v>
                </c:pt>
                <c:pt idx="8">
                  <c:v>12.5</c:v>
                </c:pt>
                <c:pt idx="9">
                  <c:v>20.8</c:v>
                </c:pt>
                <c:pt idx="1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06-4402-ABBC-3073F38323A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Kitose vietose mokykloje</c:v>
                </c:pt>
                <c:pt idx="1">
                  <c:v>Mokyklos autobusas</c:v>
                </c:pt>
                <c:pt idx="2">
                  <c:v>Autobuso stotelė</c:v>
                </c:pt>
                <c:pt idx="3">
                  <c:v>Pakeliui į/iš mokyklos</c:v>
                </c:pt>
                <c:pt idx="4">
                  <c:v>Valgykla</c:v>
                </c:pt>
                <c:pt idx="5">
                  <c:v>Sporto salė/persirengimo kambarys</c:v>
                </c:pt>
                <c:pt idx="6">
                  <c:v>Tualetas</c:v>
                </c:pt>
                <c:pt idx="7">
                  <c:v>Klasė be mokytojo</c:v>
                </c:pt>
                <c:pt idx="8">
                  <c:v>Klasėje (esant mokytojui)</c:v>
                </c:pt>
                <c:pt idx="9">
                  <c:v>Koridoriai/laiptinės</c:v>
                </c:pt>
                <c:pt idx="10">
                  <c:v>Mokyklos kiemas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10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06-4402-ABBC-3073F38323A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Kitose vietose mokykloje</c:v>
                </c:pt>
                <c:pt idx="1">
                  <c:v>Mokyklos autobusas</c:v>
                </c:pt>
                <c:pt idx="2">
                  <c:v>Autobuso stotelė</c:v>
                </c:pt>
                <c:pt idx="3">
                  <c:v>Pakeliui į/iš mokyklos</c:v>
                </c:pt>
                <c:pt idx="4">
                  <c:v>Valgykla</c:v>
                </c:pt>
                <c:pt idx="5">
                  <c:v>Sporto salė/persirengimo kambarys</c:v>
                </c:pt>
                <c:pt idx="6">
                  <c:v>Tualetas</c:v>
                </c:pt>
                <c:pt idx="7">
                  <c:v>Klasė be mokytojo</c:v>
                </c:pt>
                <c:pt idx="8">
                  <c:v>Klasėje (esant mokytojui)</c:v>
                </c:pt>
                <c:pt idx="9">
                  <c:v>Koridoriai/laiptinės</c:v>
                </c:pt>
                <c:pt idx="10">
                  <c:v>Mokyklos kiemas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0</c:v>
                </c:pt>
                <c:pt idx="1">
                  <c:v>5.9</c:v>
                </c:pt>
                <c:pt idx="2">
                  <c:v>11.8</c:v>
                </c:pt>
                <c:pt idx="3">
                  <c:v>0</c:v>
                </c:pt>
                <c:pt idx="4">
                  <c:v>11.8</c:v>
                </c:pt>
                <c:pt idx="5">
                  <c:v>23.5</c:v>
                </c:pt>
                <c:pt idx="6">
                  <c:v>11.8</c:v>
                </c:pt>
                <c:pt idx="7">
                  <c:v>41.2</c:v>
                </c:pt>
                <c:pt idx="8">
                  <c:v>0</c:v>
                </c:pt>
                <c:pt idx="9">
                  <c:v>23.5</c:v>
                </c:pt>
                <c:pt idx="10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06-4402-ABBC-3073F3832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11456"/>
        <c:axId val="11817344"/>
      </c:barChart>
      <c:catAx>
        <c:axId val="11811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399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11817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817344"/>
        <c:scaling>
          <c:orientation val="minMax"/>
        </c:scaling>
        <c:delete val="0"/>
        <c:axPos val="b"/>
        <c:majorGridlines>
          <c:spPr>
            <a:ln w="13994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399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4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11811456"/>
        <c:crosses val="autoZero"/>
        <c:crossBetween val="between"/>
      </c:valAx>
      <c:spPr>
        <a:noFill/>
        <a:ln w="13994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2754336606800555"/>
          <c:y val="0"/>
          <c:w val="0.19627432397721939"/>
          <c:h val="4.3311367665835362E-2"/>
        </c:manualLayout>
      </c:layout>
      <c:overlay val="0"/>
      <c:spPr>
        <a:noFill/>
        <a:ln w="13994">
          <a:solidFill>
            <a:srgbClr val="000000"/>
          </a:solidFill>
          <a:prstDash val="solid"/>
        </a:ln>
      </c:spPr>
      <c:txPr>
        <a:bodyPr/>
        <a:lstStyle/>
        <a:p>
          <a:pPr>
            <a:defRPr sz="1213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91563275434245"/>
          <c:y val="0.10426540284360189"/>
          <c:w val="0.69851116625310172"/>
          <c:h val="0.798578199052132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C00"/>
            </a:solidFill>
            <a:ln w="14335">
              <a:solidFill>
                <a:schemeClr val="bg2"/>
              </a:solidFill>
              <a:prstDash val="solid"/>
            </a:ln>
          </c:spPr>
          <c:invertIfNegative val="0"/>
          <c:dLbls>
            <c:spPr>
              <a:noFill/>
              <a:ln w="28672">
                <a:noFill/>
              </a:ln>
            </c:spPr>
            <c:txPr>
              <a:bodyPr/>
              <a:lstStyle/>
              <a:p>
                <a:pPr>
                  <a:defRPr sz="1354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Kitos formos</c:v>
                </c:pt>
                <c:pt idx="1">
                  <c:v>Virtualiai (internetu, telefonu)</c:v>
                </c:pt>
                <c:pt idx="2">
                  <c:v>Seksualinės patyčios</c:v>
                </c:pt>
                <c:pt idx="3">
                  <c:v>Rasistinės patyčios</c:v>
                </c:pt>
                <c:pt idx="4">
                  <c:v>Grasinimai</c:v>
                </c:pt>
                <c:pt idx="5">
                  <c:v>Kažkas atimta</c:v>
                </c:pt>
                <c:pt idx="6">
                  <c:v>Melas, gandai</c:v>
                </c:pt>
                <c:pt idx="7">
                  <c:v>Fizinės patyčios</c:v>
                </c:pt>
                <c:pt idx="8">
                  <c:v>Išskyrimas</c:v>
                </c:pt>
                <c:pt idx="9">
                  <c:v>Žodinės patyčios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1.7</c:v>
                </c:pt>
                <c:pt idx="1">
                  <c:v>1.7</c:v>
                </c:pt>
                <c:pt idx="2">
                  <c:v>1.7</c:v>
                </c:pt>
                <c:pt idx="3">
                  <c:v>0</c:v>
                </c:pt>
                <c:pt idx="4">
                  <c:v>3.4</c:v>
                </c:pt>
                <c:pt idx="5">
                  <c:v>0</c:v>
                </c:pt>
                <c:pt idx="6">
                  <c:v>1.7</c:v>
                </c:pt>
                <c:pt idx="7">
                  <c:v>0</c:v>
                </c:pt>
                <c:pt idx="8">
                  <c:v>0</c:v>
                </c:pt>
                <c:pt idx="9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E-45D5-873A-661E06119F8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Kitos formos</c:v>
                </c:pt>
                <c:pt idx="1">
                  <c:v>Virtualiai (internetu, telefonu)</c:v>
                </c:pt>
                <c:pt idx="2">
                  <c:v>Seksualinės patyčios</c:v>
                </c:pt>
                <c:pt idx="3">
                  <c:v>Rasistinės patyčios</c:v>
                </c:pt>
                <c:pt idx="4">
                  <c:v>Grasinimai</c:v>
                </c:pt>
                <c:pt idx="5">
                  <c:v>Kažkas atimta</c:v>
                </c:pt>
                <c:pt idx="6">
                  <c:v>Melas, gandai</c:v>
                </c:pt>
                <c:pt idx="7">
                  <c:v>Fizinės patyčios</c:v>
                </c:pt>
                <c:pt idx="8">
                  <c:v>Išskyrimas</c:v>
                </c:pt>
                <c:pt idx="9">
                  <c:v>Žodinės patyčios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0</c:v>
                </c:pt>
                <c:pt idx="1">
                  <c:v>1.9</c:v>
                </c:pt>
                <c:pt idx="2">
                  <c:v>7.6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9.5</c:v>
                </c:pt>
                <c:pt idx="7">
                  <c:v>0</c:v>
                </c:pt>
                <c:pt idx="8">
                  <c:v>5.7</c:v>
                </c:pt>
                <c:pt idx="9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E-45D5-873A-661E06119F8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Sheet1!$B$1:$K$1</c:f>
              <c:strCache>
                <c:ptCount val="10"/>
                <c:pt idx="0">
                  <c:v>Kitos formos</c:v>
                </c:pt>
                <c:pt idx="1">
                  <c:v>Virtualiai (internetu, telefonu)</c:v>
                </c:pt>
                <c:pt idx="2">
                  <c:v>Seksualinės patyčios</c:v>
                </c:pt>
                <c:pt idx="3">
                  <c:v>Rasistinės patyčios</c:v>
                </c:pt>
                <c:pt idx="4">
                  <c:v>Grasinimai</c:v>
                </c:pt>
                <c:pt idx="5">
                  <c:v>Kažkas atimta</c:v>
                </c:pt>
                <c:pt idx="6">
                  <c:v>Melas, gandai</c:v>
                </c:pt>
                <c:pt idx="7">
                  <c:v>Fizinės patyčios</c:v>
                </c:pt>
                <c:pt idx="8">
                  <c:v>Išskyrimas</c:v>
                </c:pt>
                <c:pt idx="9">
                  <c:v>Žodinės patyčios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3.2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6.3</c:v>
                </c:pt>
                <c:pt idx="7">
                  <c:v>1.6</c:v>
                </c:pt>
                <c:pt idx="8">
                  <c:v>0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E-45D5-873A-661E06119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56128"/>
        <c:axId val="11534336"/>
      </c:barChart>
      <c:catAx>
        <c:axId val="11856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433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54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11534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34336"/>
        <c:scaling>
          <c:orientation val="minMax"/>
        </c:scaling>
        <c:delete val="0"/>
        <c:axPos val="b"/>
        <c:majorGridlines>
          <c:spPr>
            <a:ln w="1433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433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11856128"/>
        <c:crosses val="autoZero"/>
        <c:crossBetween val="between"/>
      </c:valAx>
      <c:spPr>
        <a:noFill/>
        <a:ln w="14335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3126548326196065"/>
          <c:y val="0"/>
          <c:w val="0.19581165699808548"/>
          <c:h val="4.7648797849236035E-2"/>
        </c:manualLayout>
      </c:layout>
      <c:overlay val="0"/>
      <c:spPr>
        <a:noFill/>
        <a:ln w="14335">
          <a:solidFill>
            <a:srgbClr val="000000"/>
          </a:solidFill>
          <a:prstDash val="solid"/>
        </a:ln>
      </c:spPr>
      <c:txPr>
        <a:bodyPr/>
        <a:lstStyle/>
        <a:p>
          <a:pPr>
            <a:defRPr sz="1241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t-LT"/>
        </a:p>
      </c:txPr>
    </c:legend>
    <c:plotVisOnly val="1"/>
    <c:dispBlanksAs val="gap"/>
    <c:showDLblsOverMax val="0"/>
  </c:chart>
  <c:spPr>
    <a:noFill/>
    <a:ln w="14335">
      <a:solidFill>
        <a:srgbClr val="000000"/>
      </a:solidFill>
      <a:prstDash val="solid"/>
    </a:ln>
  </c:spPr>
  <c:txPr>
    <a:bodyPr/>
    <a:lstStyle/>
    <a:p>
      <a:pPr>
        <a:defRPr sz="112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91563275434245"/>
          <c:y val="0.1018957345971564"/>
          <c:w val="0.69851116625310172"/>
          <c:h val="0.800947867298578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C00"/>
            </a:solidFill>
            <a:ln w="14335">
              <a:solidFill>
                <a:schemeClr val="bg2"/>
              </a:solidFill>
              <a:prstDash val="solid"/>
            </a:ln>
          </c:spPr>
          <c:invertIfNegative val="0"/>
          <c:dLbls>
            <c:spPr>
              <a:noFill/>
              <a:ln w="28672">
                <a:noFill/>
              </a:ln>
            </c:spPr>
            <c:txPr>
              <a:bodyPr/>
              <a:lstStyle/>
              <a:p>
                <a:pPr>
                  <a:defRPr sz="1354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Kitos formos</c:v>
                </c:pt>
                <c:pt idx="1">
                  <c:v>Virtualiai (internetu, telefonu)</c:v>
                </c:pt>
                <c:pt idx="2">
                  <c:v>Seksualinės patyčios</c:v>
                </c:pt>
                <c:pt idx="3">
                  <c:v>Rasistinės patyčios</c:v>
                </c:pt>
                <c:pt idx="4">
                  <c:v>Grasinimai</c:v>
                </c:pt>
                <c:pt idx="5">
                  <c:v>Kažkas atimta</c:v>
                </c:pt>
                <c:pt idx="6">
                  <c:v>Melas, gandai</c:v>
                </c:pt>
                <c:pt idx="7">
                  <c:v>Fizinės patyčios</c:v>
                </c:pt>
                <c:pt idx="8">
                  <c:v>Išskyrimas</c:v>
                </c:pt>
                <c:pt idx="9">
                  <c:v>Žodinės patyčios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1.7</c:v>
                </c:pt>
                <c:pt idx="1">
                  <c:v>1.7</c:v>
                </c:pt>
                <c:pt idx="2">
                  <c:v>1.7</c:v>
                </c:pt>
                <c:pt idx="4">
                  <c:v>3.4</c:v>
                </c:pt>
                <c:pt idx="5">
                  <c:v>0</c:v>
                </c:pt>
                <c:pt idx="6">
                  <c:v>1.7</c:v>
                </c:pt>
                <c:pt idx="7">
                  <c:v>0</c:v>
                </c:pt>
                <c:pt idx="8">
                  <c:v>0</c:v>
                </c:pt>
                <c:pt idx="9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D-47A6-8CE2-7AF2AB694A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/>
            </a:solidFill>
            <a:ln w="12700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Kitos formos</c:v>
                </c:pt>
                <c:pt idx="1">
                  <c:v>Virtualiai (internetu, telefonu)</c:v>
                </c:pt>
                <c:pt idx="2">
                  <c:v>Seksualinės patyčios</c:v>
                </c:pt>
                <c:pt idx="3">
                  <c:v>Rasistinės patyčios</c:v>
                </c:pt>
                <c:pt idx="4">
                  <c:v>Grasinimai</c:v>
                </c:pt>
                <c:pt idx="5">
                  <c:v>Kažkas atimta</c:v>
                </c:pt>
                <c:pt idx="6">
                  <c:v>Melas, gandai</c:v>
                </c:pt>
                <c:pt idx="7">
                  <c:v>Fizinės patyčios</c:v>
                </c:pt>
                <c:pt idx="8">
                  <c:v>Išskyrimas</c:v>
                </c:pt>
                <c:pt idx="9">
                  <c:v>Žodinės patyčios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0</c:v>
                </c:pt>
                <c:pt idx="1">
                  <c:v>1.4</c:v>
                </c:pt>
                <c:pt idx="2">
                  <c:v>2.8</c:v>
                </c:pt>
                <c:pt idx="3">
                  <c:v>1.4</c:v>
                </c:pt>
                <c:pt idx="4">
                  <c:v>2.9</c:v>
                </c:pt>
                <c:pt idx="5">
                  <c:v>1.4</c:v>
                </c:pt>
                <c:pt idx="6">
                  <c:v>1.4</c:v>
                </c:pt>
                <c:pt idx="7">
                  <c:v>2.8</c:v>
                </c:pt>
                <c:pt idx="8">
                  <c:v>1.4</c:v>
                </c:pt>
                <c:pt idx="9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D-47A6-8CE2-7AF2AB694A1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Sheet1!$B$1:$K$1</c:f>
              <c:strCache>
                <c:ptCount val="10"/>
                <c:pt idx="0">
                  <c:v>Kitos formos</c:v>
                </c:pt>
                <c:pt idx="1">
                  <c:v>Virtualiai (internetu, telefonu)</c:v>
                </c:pt>
                <c:pt idx="2">
                  <c:v>Seksualinės patyčios</c:v>
                </c:pt>
                <c:pt idx="3">
                  <c:v>Rasistinės patyčios</c:v>
                </c:pt>
                <c:pt idx="4">
                  <c:v>Grasinimai</c:v>
                </c:pt>
                <c:pt idx="5">
                  <c:v>Kažkas atimta</c:v>
                </c:pt>
                <c:pt idx="6">
                  <c:v>Melas, gandai</c:v>
                </c:pt>
                <c:pt idx="7">
                  <c:v>Fizinės patyčios</c:v>
                </c:pt>
                <c:pt idx="8">
                  <c:v>Išskyrimas</c:v>
                </c:pt>
                <c:pt idx="9">
                  <c:v>Žodinės patyčios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3.4</c:v>
                </c:pt>
                <c:pt idx="1">
                  <c:v>1.6</c:v>
                </c:pt>
                <c:pt idx="2">
                  <c:v>3.2</c:v>
                </c:pt>
                <c:pt idx="3">
                  <c:v>4.8</c:v>
                </c:pt>
                <c:pt idx="4">
                  <c:v>4.8</c:v>
                </c:pt>
                <c:pt idx="5">
                  <c:v>3.2</c:v>
                </c:pt>
                <c:pt idx="6">
                  <c:v>6.4</c:v>
                </c:pt>
                <c:pt idx="7">
                  <c:v>0</c:v>
                </c:pt>
                <c:pt idx="8">
                  <c:v>1.6</c:v>
                </c:pt>
                <c:pt idx="9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DD-47A6-8CE2-7AF2AB694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79616"/>
        <c:axId val="11681152"/>
      </c:barChart>
      <c:catAx>
        <c:axId val="11679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433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54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11681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81152"/>
        <c:scaling>
          <c:orientation val="minMax"/>
        </c:scaling>
        <c:delete val="0"/>
        <c:axPos val="b"/>
        <c:majorGridlines>
          <c:spPr>
            <a:ln w="1433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433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t-LT"/>
          </a:p>
        </c:txPr>
        <c:crossAx val="11679616"/>
        <c:crosses val="autoZero"/>
        <c:crossBetween val="between"/>
      </c:valAx>
      <c:spPr>
        <a:noFill/>
        <a:ln w="14335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0397027674172306"/>
          <c:y val="0"/>
          <c:w val="0.19581165699808548"/>
          <c:h val="4.7648797849236035E-2"/>
        </c:manualLayout>
      </c:layout>
      <c:overlay val="0"/>
      <c:spPr>
        <a:noFill/>
        <a:ln w="14335">
          <a:solidFill>
            <a:srgbClr val="000000"/>
          </a:solidFill>
          <a:prstDash val="solid"/>
        </a:ln>
      </c:spPr>
      <c:txPr>
        <a:bodyPr/>
        <a:lstStyle/>
        <a:p>
          <a:pPr>
            <a:defRPr sz="1241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lt-LT"/>
        </a:p>
      </c:txPr>
    </c:legend>
    <c:plotVisOnly val="1"/>
    <c:dispBlanksAs val="gap"/>
    <c:showDLblsOverMax val="0"/>
  </c:chart>
  <c:spPr>
    <a:noFill/>
    <a:ln w="14335">
      <a:solidFill>
        <a:srgbClr val="000000"/>
      </a:solidFill>
      <a:prstDash val="solid"/>
    </a:ln>
  </c:spPr>
  <c:txPr>
    <a:bodyPr/>
    <a:lstStyle/>
    <a:p>
      <a:pPr>
        <a:defRPr sz="112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lt-L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5313" cy="446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nb-NO" altLang="lt-L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25913" y="0"/>
            <a:ext cx="3217862" cy="446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D50B8D-7991-4E13-9D8F-DEAD2743F681}" type="datetime1">
              <a:rPr lang="nb-NO" altLang="lt-LT"/>
              <a:pPr>
                <a:defRPr/>
              </a:pPr>
              <a:t>10.02.2020</a:t>
            </a:fld>
            <a:endParaRPr lang="nb-NO" altLang="lt-LT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3135313" cy="4460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nb-NO" altLang="lt-LT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25913" y="9142413"/>
            <a:ext cx="3217862" cy="4460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9DB6D8FA-BEA6-4484-BC37-5E1B099580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076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nb-NO" altLang="lt-L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06EE57-450D-47D4-A39F-E3B288012B85}" type="datetime1">
              <a:rPr lang="nb-NO" altLang="lt-LT"/>
              <a:pPr>
                <a:defRPr/>
              </a:pPr>
              <a:t>10.02.2020</a:t>
            </a:fld>
            <a:endParaRPr lang="nb-NO" altLang="lt-LT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lt-LT" noProof="0"/>
              <a:t>Klikk for å redigere tekststiler i malen</a:t>
            </a:r>
          </a:p>
          <a:p>
            <a:pPr lvl="1"/>
            <a:r>
              <a:rPr lang="nb-NO" altLang="lt-LT" noProof="0"/>
              <a:t>Andre nivå</a:t>
            </a:r>
          </a:p>
          <a:p>
            <a:pPr lvl="2"/>
            <a:r>
              <a:rPr lang="nb-NO" altLang="lt-LT" noProof="0"/>
              <a:t>Tredje nivå</a:t>
            </a:r>
          </a:p>
          <a:p>
            <a:pPr lvl="3"/>
            <a:r>
              <a:rPr lang="nb-NO" altLang="lt-LT" noProof="0"/>
              <a:t>Fjerde nivå</a:t>
            </a:r>
          </a:p>
          <a:p>
            <a:pPr lvl="4"/>
            <a:r>
              <a:rPr lang="nb-NO" altLang="lt-LT" noProof="0"/>
              <a:t>Femte nivå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nb-NO" altLang="lt-LT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CCEB7CD-EB6F-4562-B609-7D360012A62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715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lt-LT" altLang="lt-L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lt-LT" altLang="lt-L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03C92-A297-40A8-9215-604BDEEE1340}" type="datetime1">
              <a:rPr lang="lt-LT" altLang="lt-LT"/>
              <a:pPr>
                <a:defRPr/>
              </a:pPr>
              <a:t>2020-02-10</a:t>
            </a:fld>
            <a:endParaRPr lang="nb-NO" altLang="lt-L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lt-L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44C28-FC3F-4587-A86F-0A19F0A2387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0631754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2F43-1409-41EE-8E6C-414241B5DB54}" type="datetime1">
              <a:rPr lang="lt-LT" altLang="lt-LT"/>
              <a:pPr>
                <a:defRPr/>
              </a:pPr>
              <a:t>2020-02-10</a:t>
            </a:fld>
            <a:endParaRPr lang="nb-NO" altLang="lt-L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lt-L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D30EB-CA8D-40E8-9F57-B21F48E3F02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597162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tel, diagram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iagram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4E72A-39FE-4218-92E0-C210CFC4B516}" type="datetime1">
              <a:rPr lang="lt-LT" altLang="lt-LT"/>
              <a:pPr>
                <a:defRPr/>
              </a:pPr>
              <a:t>2020-02-10</a:t>
            </a:fld>
            <a:endParaRPr lang="nb-NO" altLang="lt-L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lt-L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23700-EC9E-4D2A-A599-A300CEE4E83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640058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Pavadinimas ir tekstas virš turin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11BA6-4B38-48F8-8F5C-A422661D774B}" type="datetime1">
              <a:rPr lang="lt-LT" altLang="lt-LT"/>
              <a:pPr>
                <a:defRPr/>
              </a:pPr>
              <a:t>2020-02-10</a:t>
            </a:fld>
            <a:endParaRPr lang="nb-NO" altLang="lt-L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lt-L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27FF7-8A52-4160-B4D3-3840D678106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230218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Pavadinimas ir 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Diagramos vietos rezervavimo ženklas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lt-LT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A68A3-344B-40F7-A71C-B5E43FFE4837}" type="datetime1">
              <a:rPr lang="lt-LT" altLang="lt-LT"/>
              <a:pPr>
                <a:defRPr/>
              </a:pPr>
              <a:t>2020-02-10</a:t>
            </a:fld>
            <a:endParaRPr lang="nb-NO" altLang="lt-L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lt-L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A626B-58A3-4E5C-B8A7-3CBFB11FE34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029407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t-LT"/>
              <a:t>Spustelėję redag. ruoš. paantrš. stilių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EA61-B6B4-4FCD-A7D2-B03AE62D7938}" type="datetime1">
              <a:rPr lang="lt-LT" altLang="lt-LT"/>
              <a:pPr>
                <a:defRPr/>
              </a:pPr>
              <a:t>2020-02-10</a:t>
            </a:fld>
            <a:endParaRPr lang="nb-NO" altLang="lt-L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lt-L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215F7-5675-4C9D-8850-1B41DFE123C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890021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974FA-80A7-4926-9904-F54C00B1FCC9}" type="datetime1">
              <a:rPr lang="lt-LT" altLang="lt-LT"/>
              <a:pPr>
                <a:defRPr/>
              </a:pPr>
              <a:t>2020-02-10</a:t>
            </a:fld>
            <a:endParaRPr lang="nb-NO" altLang="lt-L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lt-L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AD2C6-B1EC-4399-AB28-ABBC503599D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543727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5681-74D8-48A8-BAEC-617267D8A1A6}" type="datetime1">
              <a:rPr lang="lt-LT" altLang="lt-LT"/>
              <a:pPr>
                <a:defRPr/>
              </a:pPr>
              <a:t>2020-02-10</a:t>
            </a:fld>
            <a:endParaRPr lang="nb-NO" altLang="lt-L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lt-L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B8D83-1208-4F98-AB50-FC8E711A32F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92865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8A320-5989-4937-94BC-81BFF667E358}" type="datetime1">
              <a:rPr lang="lt-LT" altLang="lt-LT"/>
              <a:pPr>
                <a:defRPr/>
              </a:pPr>
              <a:t>2020-02-10</a:t>
            </a:fld>
            <a:endParaRPr lang="nb-NO" altLang="lt-LT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lt-LT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EA125-60F8-4E2B-957B-55E5F0C9565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121661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05ABF-F798-42D7-AF55-B91CE4C3376B}" type="datetime1">
              <a:rPr lang="lt-LT" altLang="lt-LT"/>
              <a:pPr>
                <a:defRPr/>
              </a:pPr>
              <a:t>2020-02-10</a:t>
            </a:fld>
            <a:endParaRPr lang="nb-NO" altLang="lt-L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lt-L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CE5FA-8748-43A2-A59D-6928B4388A8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270646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481B5-FCE6-4952-B54A-11AED479AB00}" type="datetime1">
              <a:rPr lang="lt-LT" altLang="lt-LT"/>
              <a:pPr>
                <a:defRPr/>
              </a:pPr>
              <a:t>2020-02-10</a:t>
            </a:fld>
            <a:endParaRPr lang="nb-NO" altLang="lt-LT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lt-L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0E11B-6DFB-42F4-9527-EC23034DD4B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801945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218D4-4AE5-4346-9C91-1C766476C45F}" type="datetime1">
              <a:rPr lang="lt-LT" altLang="lt-LT"/>
              <a:pPr>
                <a:defRPr/>
              </a:pPr>
              <a:t>2020-02-10</a:t>
            </a:fld>
            <a:endParaRPr lang="nb-NO" altLang="lt-L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lt-L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F8DA8-B24A-4844-9558-B16D7B1EB69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11161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183CA-C333-4337-98FD-5348E89AD1FF}" type="datetime1">
              <a:rPr lang="lt-LT" altLang="lt-LT"/>
              <a:pPr>
                <a:defRPr/>
              </a:pPr>
              <a:t>2020-02-10</a:t>
            </a:fld>
            <a:endParaRPr lang="nb-NO" altLang="lt-L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lt-L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285FE-79C9-43E3-872C-3D640467BB7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998031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B0826-9629-4F33-B6BF-E1176E80B72F}" type="datetime1">
              <a:rPr lang="lt-LT" altLang="lt-LT"/>
              <a:pPr>
                <a:defRPr/>
              </a:pPr>
              <a:t>2020-02-10</a:t>
            </a:fld>
            <a:endParaRPr lang="nb-NO" altLang="lt-L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lt-L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F67BE-67FE-4092-AEE6-B1D1E7EFEF2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106543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 i malen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lt-LT"/>
              <a:t>Klikk for å redigere tekststiler i malen</a:t>
            </a:r>
          </a:p>
          <a:p>
            <a:pPr lvl="1"/>
            <a:r>
              <a:rPr lang="nb-NO" altLang="lt-LT"/>
              <a:t>Andre nivå</a:t>
            </a:r>
          </a:p>
          <a:p>
            <a:pPr lvl="2"/>
            <a:r>
              <a:rPr lang="nb-NO" altLang="lt-LT"/>
              <a:t>Tredje nivå</a:t>
            </a:r>
          </a:p>
          <a:p>
            <a:pPr lvl="3"/>
            <a:r>
              <a:rPr lang="nb-NO" altLang="lt-LT"/>
              <a:t>Fjerde nivå</a:t>
            </a:r>
          </a:p>
          <a:p>
            <a:pPr lvl="4"/>
            <a:r>
              <a:rPr lang="nb-NO" altLang="lt-LT"/>
              <a:t>Femte nivå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370C2353-7FFB-40D1-A9A4-F5372A9E509B}" type="datetime1">
              <a:rPr lang="lt-LT" altLang="lt-LT"/>
              <a:pPr>
                <a:defRPr/>
              </a:pPr>
              <a:t>2020-02-10</a:t>
            </a:fld>
            <a:endParaRPr lang="nb-NO" altLang="lt-LT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b-NO" altLang="lt-LT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4E1E711A-AA9B-43B5-BA42-C5AC07B0807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>
    <p:fade thruBlk="1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44675"/>
            <a:ext cx="8280400" cy="266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lt-LT" altLang="lt-LT" sz="4000" b="1" dirty="0">
                <a:solidFill>
                  <a:schemeClr val="bg2"/>
                </a:solidFill>
                <a:effectLst/>
                <a:latin typeface="Garamond" pitchFamily="18" charset="0"/>
              </a:rPr>
              <a:t> </a:t>
            </a:r>
            <a:r>
              <a:rPr lang="lt-LT" altLang="lt-LT" sz="3600" b="1" dirty="0">
                <a:solidFill>
                  <a:schemeClr val="bg2"/>
                </a:solidFill>
                <a:effectLst/>
                <a:latin typeface="Garamond" pitchFamily="18" charset="0"/>
              </a:rPr>
              <a:t>Švenčionių Zigmo Žemaičio gimnazijos </a:t>
            </a:r>
            <a:br>
              <a:rPr lang="lt-LT" altLang="lt-LT" sz="3600" b="1" dirty="0">
                <a:solidFill>
                  <a:schemeClr val="bg2"/>
                </a:solidFill>
                <a:effectLst/>
                <a:latin typeface="Garamond" pitchFamily="18" charset="0"/>
              </a:rPr>
            </a:br>
            <a:r>
              <a:rPr lang="lt-LT" altLang="lt-LT" sz="3600" b="1" dirty="0">
                <a:solidFill>
                  <a:schemeClr val="bg2"/>
                </a:solidFill>
                <a:effectLst/>
                <a:latin typeface="Garamond" pitchFamily="18" charset="0"/>
              </a:rPr>
              <a:t> </a:t>
            </a:r>
            <a:r>
              <a:rPr lang="nb-NO" altLang="lt-LT" sz="3600" b="1" dirty="0">
                <a:solidFill>
                  <a:schemeClr val="bg2"/>
                </a:solidFill>
                <a:effectLst/>
                <a:latin typeface="Garamond" pitchFamily="18" charset="0"/>
              </a:rPr>
              <a:t>Olweus </a:t>
            </a:r>
            <a:r>
              <a:rPr lang="lt-LT" altLang="lt-LT" sz="3600" b="1" dirty="0">
                <a:solidFill>
                  <a:schemeClr val="bg2"/>
                </a:solidFill>
                <a:effectLst/>
                <a:latin typeface="Garamond" pitchFamily="18" charset="0"/>
              </a:rPr>
              <a:t>patyčių prevencijos programos  mokinių apklausos 2017/2019 m. duomenų lyginamoji analizė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221163"/>
            <a:ext cx="8353425" cy="201771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lt-LT" altLang="lt-LT" sz="2800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lt-LT" altLang="lt-LT" sz="2800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lt-LT" altLang="lt-LT" sz="2800" dirty="0">
                <a:solidFill>
                  <a:schemeClr val="bg2"/>
                </a:solidFill>
                <a:latin typeface="Garamond" pitchFamily="18" charset="0"/>
              </a:rPr>
              <a:t>Mokyklos OPPP instruktorė </a:t>
            </a:r>
            <a:r>
              <a:rPr lang="lt-LT" altLang="lt-LT" sz="2800" dirty="0" err="1">
                <a:solidFill>
                  <a:schemeClr val="bg2"/>
                </a:solidFill>
                <a:latin typeface="Garamond" pitchFamily="18" charset="0"/>
              </a:rPr>
              <a:t>Elona</a:t>
            </a:r>
            <a:r>
              <a:rPr lang="lt-LT" altLang="lt-LT" sz="2800" dirty="0">
                <a:solidFill>
                  <a:schemeClr val="bg2"/>
                </a:solidFill>
                <a:latin typeface="Garamond" pitchFamily="18" charset="0"/>
              </a:rPr>
              <a:t> </a:t>
            </a:r>
            <a:r>
              <a:rPr lang="lt-LT" altLang="lt-LT" sz="2800" dirty="0" err="1">
                <a:solidFill>
                  <a:schemeClr val="bg2"/>
                </a:solidFill>
                <a:latin typeface="Garamond" pitchFamily="18" charset="0"/>
              </a:rPr>
              <a:t>Berniūnienė</a:t>
            </a:r>
            <a:endParaRPr lang="nb-NO" altLang="lt-LT" sz="2400" dirty="0">
              <a:solidFill>
                <a:schemeClr val="bg2"/>
              </a:solidFill>
              <a:latin typeface="Garamond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lt-LT" altLang="lt-LT" sz="2800" dirty="0">
              <a:solidFill>
                <a:schemeClr val="bg2"/>
              </a:solidFill>
              <a:latin typeface="Garamond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nb-NO" altLang="lt-LT" sz="1400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lt-LT" altLang="lt-LT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Kokias patyčių formas patyrė mergaitės</a:t>
            </a:r>
            <a:b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</a:br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(</a:t>
            </a:r>
            <a:r>
              <a:rPr lang="en-US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2-3 </a:t>
            </a:r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kartus</a:t>
            </a:r>
            <a:r>
              <a:rPr lang="en-US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 per </a:t>
            </a:r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mėnesį ir dažniau) (</a:t>
            </a:r>
            <a:r>
              <a:rPr lang="en-US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%</a:t>
            </a:r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)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041087"/>
              </p:ext>
            </p:extLst>
          </p:nvPr>
        </p:nvGraphicFramePr>
        <p:xfrm>
          <a:off x="230188" y="1247775"/>
          <a:ext cx="8683625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Kokias patyčių formas patyrė berniukai</a:t>
            </a:r>
            <a:b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</a:br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(</a:t>
            </a:r>
            <a:r>
              <a:rPr lang="en-US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2-3 </a:t>
            </a:r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kartus</a:t>
            </a:r>
            <a:r>
              <a:rPr lang="en-US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 per </a:t>
            </a:r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mėnesį ir dažniau) (</a:t>
            </a:r>
            <a:r>
              <a:rPr lang="en-US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%</a:t>
            </a:r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)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445869"/>
              </p:ext>
            </p:extLst>
          </p:nvPr>
        </p:nvGraphicFramePr>
        <p:xfrm>
          <a:off x="230188" y="1247775"/>
          <a:ext cx="8683625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350"/>
            <a:ext cx="8856984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lt-LT" altLang="lt-LT" sz="2800" b="1" dirty="0">
                <a:solidFill>
                  <a:schemeClr val="bg2"/>
                </a:solidFill>
                <a:effectLst/>
              </a:rPr>
              <a:t>Kam mergaitės pasakojo apie patiriamas patyčias? (%) </a:t>
            </a:r>
            <a:r>
              <a:rPr lang="lt-LT" altLang="lt-LT" sz="2000" b="1" dirty="0">
                <a:solidFill>
                  <a:schemeClr val="bg2"/>
                </a:solidFill>
                <a:effectLst/>
              </a:rPr>
              <a:t>Įtrauktos tik tos mergaitės, kurios į pagrindinį klausimą apie patyčias atsakė, kad patiria 2/3 k. per mėnesį ir dažniau.</a:t>
            </a:r>
            <a:r>
              <a:rPr lang="lt-LT" altLang="lt-LT" sz="3200" b="1" dirty="0">
                <a:solidFill>
                  <a:schemeClr val="bg2"/>
                </a:solidFill>
                <a:effectLst/>
              </a:rPr>
              <a:t> </a:t>
            </a:r>
            <a:endParaRPr lang="lt-LT" altLang="lt-LT" sz="3200" b="1" dirty="0">
              <a:solidFill>
                <a:schemeClr val="bg2"/>
              </a:solidFill>
              <a:effectLst/>
              <a:latin typeface="Garamond" pitchFamily="18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sz="half" idx="1"/>
            <p:extLst>
              <p:ext uri="{D42A27DB-BD31-4B8C-83A1-F6EECF244321}">
                <p14:modId xmlns:p14="http://schemas.microsoft.com/office/powerpoint/2010/main" val="3098792966"/>
              </p:ext>
            </p:extLst>
          </p:nvPr>
        </p:nvGraphicFramePr>
        <p:xfrm>
          <a:off x="230188" y="1608138"/>
          <a:ext cx="84455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350"/>
            <a:ext cx="8856984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lt-LT" altLang="lt-LT" sz="2800" b="1" dirty="0">
                <a:solidFill>
                  <a:schemeClr val="bg2"/>
                </a:solidFill>
                <a:effectLst/>
              </a:rPr>
              <a:t>Kam berniukai pasakojo apie patiriamas patyčias? </a:t>
            </a:r>
            <a:r>
              <a:rPr lang="lt-LT" altLang="lt-LT" sz="2000" b="1" dirty="0">
                <a:solidFill>
                  <a:srgbClr val="000000"/>
                </a:solidFill>
                <a:effectLst/>
              </a:rPr>
              <a:t>Įtraukti tik tie berniukai, kurie į pagrindinį klausimą apie patyčias atsakė, kad patiria 2/3 k. per mėnesį ir dažniau.</a:t>
            </a:r>
            <a:r>
              <a:rPr lang="lt-LT" altLang="lt-LT" sz="3200" b="1" dirty="0">
                <a:solidFill>
                  <a:srgbClr val="000000"/>
                </a:solidFill>
                <a:effectLst/>
              </a:rPr>
              <a:t> </a:t>
            </a:r>
            <a:endParaRPr lang="lt-LT" altLang="lt-LT" sz="3200" b="1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sz="half" idx="1"/>
            <p:extLst>
              <p:ext uri="{D42A27DB-BD31-4B8C-83A1-F6EECF244321}">
                <p14:modId xmlns:p14="http://schemas.microsoft.com/office/powerpoint/2010/main" val="2975896105"/>
              </p:ext>
            </p:extLst>
          </p:nvPr>
        </p:nvGraphicFramePr>
        <p:xfrm>
          <a:off x="230188" y="1608138"/>
          <a:ext cx="8518525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74713"/>
          </a:xfrm>
        </p:spPr>
        <p:txBody>
          <a:bodyPr/>
          <a:lstStyle/>
          <a:p>
            <a:pPr algn="ctr">
              <a:defRPr/>
            </a:pPr>
            <a:r>
              <a:rPr lang="lt-LT" altLang="lt-LT" sz="3200" b="1" dirty="0">
                <a:solidFill>
                  <a:srgbClr val="000000"/>
                </a:solidFill>
                <a:effectLst/>
                <a:latin typeface="Garamond" pitchFamily="18" charset="0"/>
              </a:rPr>
              <a:t>Ar manai, kad galėtum prisidėti prie patyčių iš mokinio, kurio nemėgsti</a:t>
            </a:r>
            <a:br>
              <a:rPr lang="lt-LT" altLang="lt-LT" sz="3200" b="1" dirty="0">
                <a:solidFill>
                  <a:srgbClr val="000000"/>
                </a:solidFill>
                <a:effectLst/>
                <a:latin typeface="Garamond" pitchFamily="18" charset="0"/>
              </a:rPr>
            </a:br>
            <a:r>
              <a:rPr lang="lt-LT" altLang="lt-LT" sz="3200" b="1" dirty="0">
                <a:solidFill>
                  <a:srgbClr val="000000"/>
                </a:solidFill>
                <a:effectLst/>
                <a:latin typeface="Garamond" pitchFamily="18" charset="0"/>
              </a:rPr>
              <a:t>(atsakymų “taip”, “galbūt”, “nežinau” suma) (</a:t>
            </a:r>
            <a:r>
              <a:rPr lang="en-US" altLang="lt-LT" sz="3200" b="1" dirty="0">
                <a:solidFill>
                  <a:srgbClr val="000000"/>
                </a:solidFill>
                <a:effectLst/>
                <a:latin typeface="Garamond" pitchFamily="18" charset="0"/>
              </a:rPr>
              <a:t>%</a:t>
            </a:r>
            <a:r>
              <a:rPr lang="lt-LT" altLang="lt-LT" sz="3200" b="1" dirty="0">
                <a:solidFill>
                  <a:srgbClr val="000000"/>
                </a:solidFill>
                <a:effectLst/>
                <a:latin typeface="Garamond" pitchFamily="18" charset="0"/>
              </a:rPr>
              <a:t>)</a:t>
            </a:r>
            <a:endParaRPr lang="lt-LT" dirty="0"/>
          </a:p>
        </p:txBody>
      </p:sp>
      <p:sp>
        <p:nvSpPr>
          <p:cNvPr id="15363" name="Poraštės vietos rezervavimo ženklas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nb-NO" altLang="lt-LT" sz="1400" b="0">
              <a:latin typeface="Times New Roman" pitchFamily="18" charset="0"/>
            </a:endParaRPr>
          </a:p>
        </p:txBody>
      </p:sp>
      <p:graphicFrame>
        <p:nvGraphicFramePr>
          <p:cNvPr id="3" name="Object 10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770154376"/>
              </p:ext>
            </p:extLst>
          </p:nvPr>
        </p:nvGraphicFramePr>
        <p:xfrm>
          <a:off x="685800" y="2349500"/>
          <a:ext cx="7772400" cy="374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439863"/>
          </a:xfrm>
        </p:spPr>
        <p:txBody>
          <a:bodyPr/>
          <a:lstStyle/>
          <a:p>
            <a:pPr algn="ctr">
              <a:defRPr/>
            </a:pPr>
            <a:r>
              <a:rPr lang="nb-NO" altLang="lt-LT" sz="3200" dirty="0">
                <a:solidFill>
                  <a:schemeClr val="bg2"/>
                </a:solidFill>
                <a:effectLst/>
                <a:latin typeface="Arial" charset="0"/>
              </a:rPr>
              <a:t>”</a:t>
            </a:r>
            <a:r>
              <a:rPr lang="en-US" altLang="lt-LT" sz="3200" b="1" dirty="0">
                <a:solidFill>
                  <a:schemeClr val="bg2"/>
                </a:solidFill>
                <a:effectLst/>
                <a:latin typeface="Garamond" pitchFamily="18" charset="0"/>
              </a:rPr>
              <a:t>Kai </a:t>
            </a:r>
            <a:r>
              <a:rPr lang="lt-LT" altLang="lt-LT" sz="3200" b="1" dirty="0">
                <a:solidFill>
                  <a:schemeClr val="bg2"/>
                </a:solidFill>
                <a:effectLst/>
                <a:latin typeface="Garamond" pitchFamily="18" charset="0"/>
              </a:rPr>
              <a:t>matai savo bendraamžius, iš kurių tyčiojasi mokykloje, ką tu jauti ar galvoji (atsakymų “truputį gaila” bei “gaila ir noriu padėti” suma) (</a:t>
            </a:r>
            <a:r>
              <a:rPr lang="en-US" altLang="lt-LT" sz="3200" b="1" dirty="0">
                <a:solidFill>
                  <a:schemeClr val="bg2"/>
                </a:solidFill>
                <a:effectLst/>
                <a:latin typeface="Garamond" pitchFamily="18" charset="0"/>
              </a:rPr>
              <a:t>%</a:t>
            </a:r>
            <a:r>
              <a:rPr lang="lt-LT" altLang="lt-LT" sz="3200" b="1" dirty="0">
                <a:solidFill>
                  <a:schemeClr val="bg2"/>
                </a:solidFill>
                <a:effectLst/>
                <a:latin typeface="Garamond" pitchFamily="18" charset="0"/>
              </a:rPr>
              <a:t>)?</a:t>
            </a:r>
            <a:r>
              <a:rPr lang="en-US" altLang="lt-LT" sz="3200" b="1" dirty="0">
                <a:solidFill>
                  <a:schemeClr val="bg2"/>
                </a:solidFill>
                <a:effectLst/>
                <a:latin typeface="Garamond" pitchFamily="18" charset="0"/>
              </a:rPr>
              <a:t>”</a:t>
            </a:r>
            <a:endParaRPr lang="lt-LT" sz="3200" dirty="0">
              <a:solidFill>
                <a:schemeClr val="bg2"/>
              </a:solidFill>
            </a:endParaRPr>
          </a:p>
        </p:txBody>
      </p:sp>
      <p:sp>
        <p:nvSpPr>
          <p:cNvPr id="16387" name="Poraštės vietos rezervavimo ženklas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nb-NO" altLang="lt-LT" sz="1400" b="0">
              <a:latin typeface="Times New Roman" pitchFamily="18" charset="0"/>
            </a:endParaRPr>
          </a:p>
        </p:txBody>
      </p:sp>
      <p:graphicFrame>
        <p:nvGraphicFramePr>
          <p:cNvPr id="3" name="Object 10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61195550"/>
              </p:ext>
            </p:extLst>
          </p:nvPr>
        </p:nvGraphicFramePr>
        <p:xfrm>
          <a:off x="685800" y="2060575"/>
          <a:ext cx="7772400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569325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lt-LT" altLang="en-US" sz="3200" b="1">
                <a:solidFill>
                  <a:schemeClr val="bg2"/>
                </a:solidFill>
                <a:effectLst/>
                <a:latin typeface="Garamond" pitchFamily="18" charset="0"/>
              </a:rPr>
              <a:t>Ar dažnai tu bijai, kad kiti mokiniai iš tavęs tyčiosis (atsakymų</a:t>
            </a:r>
            <a:r>
              <a:rPr lang="en-GB" altLang="en-US" sz="3200" b="1">
                <a:solidFill>
                  <a:schemeClr val="bg2"/>
                </a:solidFill>
                <a:effectLst/>
                <a:latin typeface="Garamond" pitchFamily="18" charset="0"/>
              </a:rPr>
              <a:t> </a:t>
            </a:r>
            <a:r>
              <a:rPr lang="lt-LT" altLang="en-US" sz="3200" b="1">
                <a:solidFill>
                  <a:schemeClr val="bg2"/>
                </a:solidFill>
                <a:effectLst/>
                <a:latin typeface="Garamond" pitchFamily="18" charset="0"/>
              </a:rPr>
              <a:t>„gana dažnai”, „dažnai” ir „labai dažnai</a:t>
            </a:r>
            <a:r>
              <a:rPr lang="en-GB" altLang="en-US" sz="3200" b="1">
                <a:solidFill>
                  <a:schemeClr val="bg2"/>
                </a:solidFill>
                <a:effectLst/>
                <a:latin typeface="Garamond" pitchFamily="18" charset="0"/>
              </a:rPr>
              <a:t>”</a:t>
            </a:r>
            <a:r>
              <a:rPr lang="lt-LT" altLang="en-US" sz="3200" b="1">
                <a:solidFill>
                  <a:schemeClr val="bg2"/>
                </a:solidFill>
                <a:effectLst/>
                <a:latin typeface="Garamond" pitchFamily="18" charset="0"/>
              </a:rPr>
              <a:t> suma) </a:t>
            </a:r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(</a:t>
            </a:r>
            <a:r>
              <a:rPr lang="en-US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%</a:t>
            </a:r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)</a:t>
            </a:r>
            <a:r>
              <a:rPr lang="lt-LT" altLang="en-US" sz="3200" b="1">
                <a:solidFill>
                  <a:schemeClr val="bg2"/>
                </a:solidFill>
                <a:effectLst/>
                <a:latin typeface="Garamond" pitchFamily="18" charset="0"/>
              </a:rPr>
              <a:t>?</a:t>
            </a:r>
            <a:endParaRPr lang="lt-LT" altLang="lt-LT" sz="3200" b="1">
              <a:solidFill>
                <a:schemeClr val="bg2"/>
              </a:solidFill>
              <a:effectLst/>
              <a:latin typeface="Garamond" pitchFamily="18" charset="0"/>
            </a:endParaRPr>
          </a:p>
        </p:txBody>
      </p:sp>
      <p:graphicFrame>
        <p:nvGraphicFramePr>
          <p:cNvPr id="2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031483"/>
              </p:ext>
            </p:extLst>
          </p:nvPr>
        </p:nvGraphicFramePr>
        <p:xfrm>
          <a:off x="685800" y="198884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Mokinių, iš kurių mokykloje tyčiojamasi metus ir daugiau, skaičius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72816"/>
            <a:ext cx="8712968" cy="460851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lt-LT" altLang="lt-LT" dirty="0">
                <a:solidFill>
                  <a:schemeClr val="bg2"/>
                </a:solidFill>
                <a:latin typeface="Garamond" pitchFamily="18" charset="0"/>
              </a:rPr>
              <a:t>2018 m. mokykloje buvo</a:t>
            </a:r>
            <a:r>
              <a:rPr lang="lt-LT" altLang="lt-LT" dirty="0">
                <a:solidFill>
                  <a:schemeClr val="hlink"/>
                </a:solidFill>
                <a:latin typeface="Garamond" pitchFamily="18" charset="0"/>
              </a:rPr>
              <a:t> </a:t>
            </a:r>
            <a:r>
              <a:rPr lang="lt-LT" altLang="lt-LT" dirty="0">
                <a:solidFill>
                  <a:srgbClr val="FF0000"/>
                </a:solidFill>
                <a:latin typeface="Garamond" pitchFamily="18" charset="0"/>
              </a:rPr>
              <a:t>5</a:t>
            </a:r>
            <a:r>
              <a:rPr lang="lt-LT" altLang="lt-LT" dirty="0">
                <a:solidFill>
                  <a:schemeClr val="bg2"/>
                </a:solidFill>
                <a:latin typeface="Garamond" pitchFamily="18" charset="0"/>
              </a:rPr>
              <a:t> mokiniai (toks pats skaičius pernai metais)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lt-LT" altLang="lt-LT" dirty="0">
                <a:solidFill>
                  <a:schemeClr val="bg2"/>
                </a:solidFill>
                <a:latin typeface="Garamond" pitchFamily="18" charset="0"/>
              </a:rPr>
              <a:t>2019 m. mokykloje yra </a:t>
            </a:r>
            <a:r>
              <a:rPr lang="lt-LT" altLang="lt-LT" dirty="0">
                <a:solidFill>
                  <a:srgbClr val="FF0000"/>
                </a:solidFill>
                <a:latin typeface="Garamond" pitchFamily="18" charset="0"/>
              </a:rPr>
              <a:t>2</a:t>
            </a:r>
            <a:r>
              <a:rPr lang="lt-LT" altLang="lt-LT" dirty="0">
                <a:solidFill>
                  <a:schemeClr val="bg2"/>
                </a:solidFill>
                <a:latin typeface="Garamond" pitchFamily="18" charset="0"/>
              </a:rPr>
              <a:t> mokiniai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lt-LT" sz="2800" dirty="0" err="1">
                <a:solidFill>
                  <a:schemeClr val="bg2"/>
                </a:solidFill>
                <a:latin typeface="Garamond" pitchFamily="18" charset="0"/>
              </a:rPr>
              <a:t>Jei</a:t>
            </a:r>
            <a:r>
              <a:rPr lang="en-US" altLang="lt-LT" sz="2800" dirty="0">
                <a:solidFill>
                  <a:schemeClr val="bg2"/>
                </a:solidFill>
                <a:latin typeface="Garamond" pitchFamily="18" charset="0"/>
              </a:rPr>
              <a:t> ty</a:t>
            </a:r>
            <a:r>
              <a:rPr lang="lt-LT" altLang="lt-LT" sz="2800" dirty="0" err="1">
                <a:solidFill>
                  <a:schemeClr val="bg2"/>
                </a:solidFill>
                <a:latin typeface="Garamond" pitchFamily="18" charset="0"/>
              </a:rPr>
              <a:t>čiojamasi</a:t>
            </a:r>
            <a:r>
              <a:rPr lang="lt-LT" altLang="lt-LT" sz="2800" dirty="0">
                <a:solidFill>
                  <a:schemeClr val="bg2"/>
                </a:solidFill>
                <a:latin typeface="Garamond" pitchFamily="18" charset="0"/>
              </a:rPr>
              <a:t> daugiau nei metus- didelės neigiamos pasekmės: </a:t>
            </a:r>
          </a:p>
          <a:p>
            <a:pPr>
              <a:lnSpc>
                <a:spcPct val="90000"/>
              </a:lnSpc>
            </a:pPr>
            <a:r>
              <a:rPr lang="lt-LT" altLang="lt-LT" sz="2800" dirty="0">
                <a:solidFill>
                  <a:schemeClr val="bg2"/>
                </a:solidFill>
                <a:latin typeface="Garamond" pitchFamily="18" charset="0"/>
              </a:rPr>
              <a:t>apie </a:t>
            </a:r>
            <a:r>
              <a:rPr lang="en-US" altLang="lt-LT" sz="2800" dirty="0">
                <a:solidFill>
                  <a:schemeClr val="bg2"/>
                </a:solidFill>
                <a:latin typeface="Garamond" pitchFamily="18" charset="0"/>
              </a:rPr>
              <a:t>30 </a:t>
            </a:r>
            <a:r>
              <a:rPr lang="lt-LT" altLang="lt-LT" sz="2800" dirty="0">
                <a:solidFill>
                  <a:schemeClr val="bg2"/>
                </a:solidFill>
                <a:latin typeface="Garamond" pitchFamily="18" charset="0"/>
              </a:rPr>
              <a:t>proc. vyresniame amžiuje kenčia nuo depresijos; </a:t>
            </a:r>
          </a:p>
          <a:p>
            <a:pPr>
              <a:lnSpc>
                <a:spcPct val="90000"/>
              </a:lnSpc>
            </a:pPr>
            <a:r>
              <a:rPr lang="lt-LT" altLang="lt-LT" sz="2800" dirty="0">
                <a:solidFill>
                  <a:schemeClr val="bg2"/>
                </a:solidFill>
                <a:latin typeface="Garamond" pitchFamily="18" charset="0"/>
              </a:rPr>
              <a:t>adaptacijos problemos šeimoje, socialiniame gyvenime apskritai.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lt-LT" altLang="lt-LT" sz="2800" dirty="0">
                <a:solidFill>
                  <a:srgbClr val="FF0000"/>
                </a:solidFill>
                <a:latin typeface="Garamond" pitchFamily="18" charset="0"/>
              </a:rPr>
              <a:t>Mokyklos tikslas, kad šis skaičius būtų 0.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lt-LT" altLang="lt-LT" sz="2800" dirty="0">
                <a:solidFill>
                  <a:schemeClr val="bg2"/>
                </a:solidFill>
                <a:latin typeface="Garamond" pitchFamily="18" charset="0"/>
              </a:rPr>
              <a:t>Reikalinga 0 lygio tolerancija patyčioms.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lt-LT" altLang="lt-LT" sz="4000" dirty="0">
              <a:solidFill>
                <a:schemeClr val="bg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ntraštė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008063"/>
          </a:xfrm>
        </p:spPr>
        <p:txBody>
          <a:bodyPr/>
          <a:lstStyle/>
          <a:p>
            <a:pPr algn="ctr"/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  <a:cs typeface="Times New Roman" pitchFamily="18" charset="0"/>
              </a:rPr>
              <a:t>Kurioje klasėje mokosi iš tavęs besityčiojantys mokiniai</a:t>
            </a:r>
          </a:p>
        </p:txBody>
      </p:sp>
      <p:graphicFrame>
        <p:nvGraphicFramePr>
          <p:cNvPr id="2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206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0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DC69628D-1027-40F9-A6D5-766808B6750B}" type="slidenum">
              <a:rPr kumimoji="0" lang="lt-LT" altLang="lt-LT" sz="1400" b="0" smtClean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lt-LT" altLang="lt-LT" sz="1400" b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576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lt-LT" altLang="lt-LT" sz="3200" b="1" dirty="0">
                <a:solidFill>
                  <a:schemeClr val="bg2"/>
                </a:solidFill>
                <a:effectLst/>
                <a:latin typeface="Garamond" pitchFamily="18" charset="0"/>
              </a:rPr>
              <a:t>Papildoma informacija: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20688"/>
            <a:ext cx="8784976" cy="6120680"/>
          </a:xfrm>
        </p:spPr>
        <p:txBody>
          <a:bodyPr/>
          <a:lstStyle/>
          <a:p>
            <a:pPr marL="0" indent="0">
              <a:buNone/>
            </a:pPr>
            <a:r>
              <a:rPr lang="lt-LT" altLang="lt-LT" dirty="0">
                <a:solidFill>
                  <a:schemeClr val="bg2"/>
                </a:solidFill>
                <a:latin typeface="Garamond" pitchFamily="18" charset="0"/>
              </a:rPr>
              <a:t>Keliese dažniausiai iš Tavęs tyčiojasi?</a:t>
            </a:r>
          </a:p>
          <a:p>
            <a:pPr marL="0" indent="0">
              <a:buNone/>
            </a:pPr>
            <a:r>
              <a:rPr lang="lt-LT" altLang="lt-LT" sz="2800" dirty="0">
                <a:solidFill>
                  <a:schemeClr val="bg2"/>
                </a:solidFill>
                <a:latin typeface="Garamond" pitchFamily="18" charset="0"/>
              </a:rPr>
              <a:t>2017 m.</a:t>
            </a:r>
            <a:r>
              <a:rPr lang="lt-LT" altLang="lt-LT" sz="2800" b="0" dirty="0">
                <a:solidFill>
                  <a:schemeClr val="bg2"/>
                </a:solidFill>
                <a:latin typeface="Garamond" pitchFamily="18" charset="0"/>
              </a:rPr>
              <a:t> </a:t>
            </a:r>
          </a:p>
          <a:p>
            <a:pPr marL="0" indent="0">
              <a:buNone/>
            </a:pPr>
            <a:r>
              <a:rPr lang="lt-LT" altLang="lt-LT" sz="2800" b="0" dirty="0">
                <a:solidFill>
                  <a:schemeClr val="bg2"/>
                </a:solidFill>
                <a:latin typeface="Garamond" pitchFamily="18" charset="0"/>
              </a:rPr>
              <a:t>„Dažniausiai vienas“ -</a:t>
            </a:r>
            <a:r>
              <a:rPr lang="lt-LT" altLang="lt-LT" sz="2800" dirty="0">
                <a:solidFill>
                  <a:schemeClr val="bg2"/>
                </a:solidFill>
                <a:latin typeface="Garamond" pitchFamily="18" charset="0"/>
              </a:rPr>
              <a:t>25,6 </a:t>
            </a:r>
            <a:r>
              <a:rPr lang="en-US" altLang="lt-LT" sz="2800" dirty="0">
                <a:solidFill>
                  <a:schemeClr val="bg2"/>
                </a:solidFill>
                <a:latin typeface="Garamond" pitchFamily="18" charset="0"/>
              </a:rPr>
              <a:t>%</a:t>
            </a:r>
            <a:r>
              <a:rPr lang="lt-LT" altLang="lt-LT" sz="2800" dirty="0">
                <a:solidFill>
                  <a:schemeClr val="bg2"/>
                </a:solidFill>
                <a:latin typeface="Garamond" pitchFamily="18" charset="0"/>
              </a:rPr>
              <a:t>;</a:t>
            </a:r>
          </a:p>
          <a:p>
            <a:pPr marL="0" indent="0">
              <a:buNone/>
            </a:pPr>
            <a:r>
              <a:rPr lang="lt-LT" altLang="lt-LT" sz="2800" b="0" dirty="0">
                <a:solidFill>
                  <a:schemeClr val="bg2"/>
                </a:solidFill>
                <a:latin typeface="Garamond" pitchFamily="18" charset="0"/>
              </a:rPr>
              <a:t> „2-3 mokinių grupelė“ – </a:t>
            </a:r>
            <a:r>
              <a:rPr lang="lt-LT" altLang="lt-LT" sz="2800" dirty="0">
                <a:solidFill>
                  <a:schemeClr val="bg2"/>
                </a:solidFill>
                <a:latin typeface="Garamond" pitchFamily="18" charset="0"/>
              </a:rPr>
              <a:t>23,3 </a:t>
            </a:r>
            <a:r>
              <a:rPr lang="en-US" altLang="lt-LT" sz="2800" dirty="0">
                <a:solidFill>
                  <a:schemeClr val="bg2"/>
                </a:solidFill>
                <a:latin typeface="Garamond" pitchFamily="18" charset="0"/>
              </a:rPr>
              <a:t>%</a:t>
            </a:r>
            <a:r>
              <a:rPr lang="lt-LT" altLang="lt-LT" sz="2800" dirty="0">
                <a:solidFill>
                  <a:schemeClr val="bg2"/>
                </a:solidFill>
                <a:latin typeface="Garamond" pitchFamily="18" charset="0"/>
              </a:rPr>
              <a:t>.</a:t>
            </a:r>
          </a:p>
          <a:p>
            <a:pPr marL="0" indent="0">
              <a:buNone/>
            </a:pPr>
            <a:r>
              <a:rPr lang="lt-LT" altLang="lt-LT" sz="2800" dirty="0">
                <a:solidFill>
                  <a:schemeClr val="bg2"/>
                </a:solidFill>
                <a:latin typeface="Garamond" pitchFamily="18" charset="0"/>
              </a:rPr>
              <a:t>2018 m.</a:t>
            </a:r>
          </a:p>
          <a:p>
            <a:pPr marL="0" indent="0">
              <a:buNone/>
            </a:pPr>
            <a:r>
              <a:rPr lang="lt-LT" altLang="lt-LT" sz="2800" b="0" dirty="0">
                <a:solidFill>
                  <a:schemeClr val="bg2"/>
                </a:solidFill>
                <a:latin typeface="Garamond" pitchFamily="18" charset="0"/>
              </a:rPr>
              <a:t>„Dažniausiai vienas“ – </a:t>
            </a:r>
            <a:r>
              <a:rPr lang="lt-LT" altLang="lt-LT" sz="2800" dirty="0">
                <a:solidFill>
                  <a:schemeClr val="bg2"/>
                </a:solidFill>
                <a:latin typeface="Garamond" pitchFamily="18" charset="0"/>
              </a:rPr>
              <a:t>21,6 %;</a:t>
            </a:r>
          </a:p>
          <a:p>
            <a:pPr marL="0" indent="0">
              <a:buNone/>
            </a:pPr>
            <a:r>
              <a:rPr lang="lt-LT" altLang="lt-LT" sz="2800" b="0" dirty="0">
                <a:solidFill>
                  <a:schemeClr val="bg2"/>
                </a:solidFill>
                <a:latin typeface="Garamond" pitchFamily="18" charset="0"/>
              </a:rPr>
              <a:t>„2-3 mokinių grupelė“ –</a:t>
            </a:r>
            <a:r>
              <a:rPr lang="lt-LT" altLang="lt-LT" sz="2800" dirty="0">
                <a:solidFill>
                  <a:schemeClr val="bg2"/>
                </a:solidFill>
                <a:latin typeface="Garamond" pitchFamily="18" charset="0"/>
              </a:rPr>
              <a:t> 16,2 %;</a:t>
            </a:r>
          </a:p>
          <a:p>
            <a:pPr marL="0" indent="0">
              <a:buNone/>
            </a:pPr>
            <a:r>
              <a:rPr lang="lt-LT" altLang="lt-LT" sz="2800" b="0" dirty="0">
                <a:solidFill>
                  <a:schemeClr val="bg2"/>
                </a:solidFill>
                <a:latin typeface="Garamond" pitchFamily="18" charset="0"/>
              </a:rPr>
              <a:t>„4-9 mokinių grupelė“ </a:t>
            </a:r>
            <a:r>
              <a:rPr lang="lt-LT" altLang="lt-LT" sz="2800" dirty="0">
                <a:solidFill>
                  <a:schemeClr val="bg2"/>
                </a:solidFill>
                <a:latin typeface="Garamond" pitchFamily="18" charset="0"/>
              </a:rPr>
              <a:t>– 10,8 %.</a:t>
            </a:r>
          </a:p>
          <a:p>
            <a:pPr marL="0" indent="0">
              <a:buNone/>
            </a:pPr>
            <a:r>
              <a:rPr lang="lt-LT" altLang="lt-LT" sz="2800" dirty="0">
                <a:solidFill>
                  <a:schemeClr val="bg2"/>
                </a:solidFill>
                <a:latin typeface="Garamond" pitchFamily="18" charset="0"/>
              </a:rPr>
              <a:t>2019 m.</a:t>
            </a:r>
          </a:p>
          <a:p>
            <a:pPr marL="0" indent="0">
              <a:buNone/>
            </a:pPr>
            <a:r>
              <a:rPr lang="lt-LT" altLang="lt-LT" sz="2800" b="0" dirty="0">
                <a:solidFill>
                  <a:schemeClr val="bg2"/>
                </a:solidFill>
                <a:latin typeface="Garamond" pitchFamily="18" charset="0"/>
              </a:rPr>
              <a:t>„Dažniausiai vienas“ – </a:t>
            </a:r>
            <a:r>
              <a:rPr lang="lt-LT" altLang="lt-LT" sz="2800" dirty="0">
                <a:solidFill>
                  <a:schemeClr val="bg2"/>
                </a:solidFill>
                <a:latin typeface="Garamond" pitchFamily="18" charset="0"/>
              </a:rPr>
              <a:t>30 %</a:t>
            </a:r>
          </a:p>
          <a:p>
            <a:pPr marL="0" indent="0">
              <a:buNone/>
            </a:pPr>
            <a:r>
              <a:rPr lang="lt-LT" altLang="lt-LT" sz="2800" b="0" dirty="0">
                <a:solidFill>
                  <a:schemeClr val="bg2"/>
                </a:solidFill>
                <a:latin typeface="Garamond" pitchFamily="18" charset="0"/>
              </a:rPr>
              <a:t>„2-3 mokinių grupelė“- </a:t>
            </a:r>
            <a:r>
              <a:rPr lang="lt-LT" altLang="lt-LT" sz="2800" dirty="0">
                <a:solidFill>
                  <a:schemeClr val="bg2"/>
                </a:solidFill>
                <a:latin typeface="Garamond" pitchFamily="18" charset="0"/>
              </a:rPr>
              <a:t>40%</a:t>
            </a:r>
          </a:p>
          <a:p>
            <a:pPr marL="0" indent="0">
              <a:buNone/>
            </a:pPr>
            <a:r>
              <a:rPr lang="lt-LT" altLang="lt-LT" sz="2800" b="0" dirty="0">
                <a:solidFill>
                  <a:schemeClr val="bg2"/>
                </a:solidFill>
                <a:latin typeface="Garamond" pitchFamily="18" charset="0"/>
              </a:rPr>
              <a:t>„Keli skirtingi mokiniai ar kelios grupes mokinių“ – </a:t>
            </a:r>
            <a:r>
              <a:rPr lang="lt-LT" altLang="lt-LT" sz="2800" dirty="0">
                <a:solidFill>
                  <a:schemeClr val="bg2"/>
                </a:solidFill>
                <a:latin typeface="Garamond" pitchFamily="18" charset="0"/>
              </a:rPr>
              <a:t>5 %</a:t>
            </a:r>
          </a:p>
          <a:p>
            <a:pPr marL="0" indent="0">
              <a:buNone/>
            </a:pPr>
            <a:endParaRPr lang="lt-LT" altLang="lt-LT" sz="2800" dirty="0">
              <a:solidFill>
                <a:schemeClr val="bg2"/>
              </a:solidFill>
              <a:latin typeface="Garamond" pitchFamily="18" charset="0"/>
            </a:endParaRPr>
          </a:p>
          <a:p>
            <a:endParaRPr lang="lt-LT" altLang="lt-LT" dirty="0">
              <a:solidFill>
                <a:schemeClr val="bg2"/>
              </a:solidFill>
              <a:latin typeface="Garamond" pitchFamily="18" charset="0"/>
            </a:endParaRPr>
          </a:p>
          <a:p>
            <a:endParaRPr lang="lt-LT" altLang="lt-LT" dirty="0">
              <a:solidFill>
                <a:schemeClr val="bg2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lt-LT" altLang="lt-LT" b="0" dirty="0">
                <a:solidFill>
                  <a:schemeClr val="bg2"/>
                </a:solidFill>
                <a:latin typeface="Garamond" pitchFamily="18" charset="0"/>
              </a:rPr>
              <a:t>   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lt-LT" altLang="lt-LT" b="1">
                <a:solidFill>
                  <a:schemeClr val="bg2"/>
                </a:solidFill>
                <a:effectLst/>
                <a:latin typeface="Garamond" pitchFamily="18" charset="0"/>
              </a:rPr>
              <a:t>Kam reikalinga apklausa?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424862" cy="4611687"/>
          </a:xfrm>
        </p:spPr>
        <p:txBody>
          <a:bodyPr/>
          <a:lstStyle/>
          <a:p>
            <a:r>
              <a:rPr lang="lt-LT" altLang="lt-LT">
                <a:solidFill>
                  <a:schemeClr val="bg2"/>
                </a:solidFill>
                <a:latin typeface="Garamond" pitchFamily="18" charset="0"/>
              </a:rPr>
              <a:t>Susidaryti kiek objektyvesnį vaizdą, kokia padėtis mokykloje patyčių atžvilgiu.</a:t>
            </a:r>
          </a:p>
          <a:p>
            <a:r>
              <a:rPr lang="lt-LT" altLang="lt-LT">
                <a:solidFill>
                  <a:schemeClr val="bg2"/>
                </a:solidFill>
                <a:latin typeface="Garamond" pitchFamily="18" charset="0"/>
              </a:rPr>
              <a:t>Pamatyti, į ką labiau reikia atkreipti dėmesį (pav. į situaciją koridoriuose ir laiptinėse).</a:t>
            </a:r>
          </a:p>
          <a:p>
            <a:r>
              <a:rPr lang="lt-LT" altLang="lt-LT">
                <a:solidFill>
                  <a:schemeClr val="bg2"/>
                </a:solidFill>
                <a:latin typeface="Garamond" pitchFamily="18" charset="0"/>
              </a:rPr>
              <a:t>Reikia vengti aiškintis konkrečius asmenis (ir tuos iš kurių tyčiojasi, ir kurie tyčiojasi).</a:t>
            </a:r>
          </a:p>
          <a:p>
            <a:r>
              <a:rPr lang="lt-LT" altLang="lt-LT">
                <a:solidFill>
                  <a:schemeClr val="bg2"/>
                </a:solidFill>
                <a:latin typeface="Garamond" pitchFamily="18" charset="0"/>
              </a:rPr>
              <a:t>Apklausos rezultatus draudžiama naudoti tapatybės išsiaiškinimui.</a:t>
            </a:r>
          </a:p>
          <a:p>
            <a:endParaRPr lang="lt-LT" altLang="lt-LT">
              <a:solidFill>
                <a:schemeClr val="bg2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None/>
            </a:pPr>
            <a:endParaRPr lang="lt-LT" altLang="lt-LT">
              <a:solidFill>
                <a:schemeClr val="bg2"/>
              </a:solidFill>
              <a:latin typeface="Garamond" pitchFamily="18" charset="0"/>
            </a:endParaRPr>
          </a:p>
          <a:p>
            <a:endParaRPr lang="lt-LT" altLang="lt-LT">
              <a:solidFill>
                <a:schemeClr val="bg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lt-LT" altLang="en-US" sz="3200" b="1" dirty="0">
                <a:solidFill>
                  <a:srgbClr val="000000"/>
                </a:solidFill>
                <a:effectLst/>
                <a:latin typeface="Garamond" pitchFamily="18" charset="0"/>
              </a:rPr>
              <a:t>Kaip tu manai, kiek daug per paskutinius keletą mėnesių tavo klasės auklėtojas(-a) padarė, kad sustabdytų patyčias?</a:t>
            </a:r>
            <a:endParaRPr lang="lt-LT" dirty="0"/>
          </a:p>
        </p:txBody>
      </p:sp>
      <p:sp>
        <p:nvSpPr>
          <p:cNvPr id="21507" name="Poraštės vietos rezervavimo ženklas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nb-NO" altLang="lt-LT" sz="1400" b="0">
              <a:latin typeface="Times New Roman" pitchFamily="18" charset="0"/>
            </a:endParaRPr>
          </a:p>
        </p:txBody>
      </p:sp>
      <p:graphicFrame>
        <p:nvGraphicFramePr>
          <p:cNvPr id="2" name="Turinio vietos rezervavimo ženklas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919459"/>
              </p:ext>
            </p:extLst>
          </p:nvPr>
        </p:nvGraphicFramePr>
        <p:xfrm>
          <a:off x="920750" y="2032000"/>
          <a:ext cx="73025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432048"/>
          </a:xfrm>
        </p:spPr>
        <p:txBody>
          <a:bodyPr/>
          <a:lstStyle/>
          <a:p>
            <a:pPr algn="ctr"/>
            <a:r>
              <a:rPr lang="lt-LT" sz="3600" b="1" dirty="0">
                <a:solidFill>
                  <a:schemeClr val="bg2"/>
                </a:solidFill>
                <a:effectLst/>
              </a:rPr>
              <a:t>Apibendrinimas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688632"/>
          </a:xfrm>
        </p:spPr>
        <p:txBody>
          <a:bodyPr/>
          <a:lstStyle/>
          <a:p>
            <a:r>
              <a:rPr lang="lt-LT" sz="2400" b="0" dirty="0">
                <a:solidFill>
                  <a:schemeClr val="bg2"/>
                </a:solidFill>
                <a:latin typeface="Garamond" panose="02020404030301010803" pitchFamily="18" charset="0"/>
              </a:rPr>
              <a:t>Bendras mokinių, patiriančių patyčias mokykloje skaičius išaugo beveik 2 proc.</a:t>
            </a:r>
          </a:p>
          <a:p>
            <a:r>
              <a:rPr lang="lt-LT" sz="2400" b="0" dirty="0">
                <a:solidFill>
                  <a:schemeClr val="bg2"/>
                </a:solidFill>
                <a:latin typeface="Garamond" panose="02020404030301010803" pitchFamily="18" charset="0"/>
              </a:rPr>
              <a:t>Ženkliai išaugo procentas berniukų, kurie tyčiojasi iš kitų mokinių 2-3 kartus per mėnesį ir dažniau.</a:t>
            </a:r>
          </a:p>
          <a:p>
            <a:r>
              <a:rPr lang="lt-LT" sz="2400" b="0" dirty="0">
                <a:solidFill>
                  <a:schemeClr val="bg2"/>
                </a:solidFill>
                <a:latin typeface="Garamond" panose="02020404030301010803" pitchFamily="18" charset="0"/>
              </a:rPr>
              <a:t>Merginos, kurios patiria patyčias – išsiskiria 2-os klasės; vaikinai – išsiskiria 1-os klasės.</a:t>
            </a:r>
          </a:p>
          <a:p>
            <a:r>
              <a:rPr lang="lt-LT" sz="2400" b="0" dirty="0">
                <a:solidFill>
                  <a:schemeClr val="bg2"/>
                </a:solidFill>
                <a:latin typeface="Garamond" panose="02020404030301010803" pitchFamily="18" charset="0"/>
              </a:rPr>
              <a:t>Vietos, kuriose merginos patiria patyčias: išaugo procentas „Klasė be mokytojo“; „Kitos mokyklos vietos“; „Sporto salė/persirengimo kambarys“ bei „Autobuso stotelė“. Nebeliko: „Mokyklos kiemas“; „Koridoriai/laiptinės“ bei „Pakeliui į/iš mokyklos“.</a:t>
            </a:r>
          </a:p>
          <a:p>
            <a:r>
              <a:rPr lang="lt-LT" sz="2400" b="0" dirty="0">
                <a:solidFill>
                  <a:schemeClr val="bg2"/>
                </a:solidFill>
                <a:latin typeface="Garamond" panose="02020404030301010803" pitchFamily="18" charset="0"/>
              </a:rPr>
              <a:t>Vietos, kuriose vaikinai patiria patyčias: procentas išaugo praktiškai visose vietose (išskyrus: „Kitos vietos“ ir „Pakeliui į/iš mokyklos“). Žymus padidėjimas: „klasė be mokytojo“; „Sporto salė/persirengimo kambarys“ bei „koridoriai ir laiptinės“.</a:t>
            </a:r>
          </a:p>
          <a:p>
            <a:pPr marL="0" indent="0">
              <a:buNone/>
            </a:pPr>
            <a:r>
              <a:rPr lang="lt-LT" sz="2400" b="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altLang="lt-LT" dirty="0"/>
          </a:p>
        </p:txBody>
      </p:sp>
    </p:spTree>
    <p:extLst>
      <p:ext uri="{BB962C8B-B14F-4D97-AF65-F5344CB8AC3E}">
        <p14:creationId xmlns:p14="http://schemas.microsoft.com/office/powerpoint/2010/main" val="2851545243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648072"/>
          </a:xfrm>
        </p:spPr>
        <p:txBody>
          <a:bodyPr/>
          <a:lstStyle/>
          <a:p>
            <a:pPr algn="ctr"/>
            <a:r>
              <a:rPr lang="lt-LT" sz="3600" dirty="0">
                <a:solidFill>
                  <a:schemeClr val="bg2"/>
                </a:solidFill>
                <a:effectLst/>
              </a:rPr>
              <a:t>Apibendrinimas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5688632"/>
          </a:xfrm>
        </p:spPr>
        <p:txBody>
          <a:bodyPr/>
          <a:lstStyle/>
          <a:p>
            <a:r>
              <a:rPr lang="lt-LT" sz="2400" b="0" dirty="0">
                <a:solidFill>
                  <a:schemeClr val="bg2"/>
                </a:solidFill>
                <a:latin typeface="Garamond" panose="02020404030301010803" pitchFamily="18" charset="0"/>
              </a:rPr>
              <a:t>Patyčių formos merginų tarpe: sumažėjimas visose srityse </a:t>
            </a:r>
            <a:r>
              <a:rPr lang="lt-LT" sz="2400" b="0" dirty="0">
                <a:solidFill>
                  <a:schemeClr val="bg2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</a:t>
            </a:r>
            <a:r>
              <a:rPr lang="lt-LT" sz="2400" b="0" dirty="0">
                <a:solidFill>
                  <a:schemeClr val="bg2"/>
                </a:solidFill>
                <a:latin typeface="Garamond" panose="02020404030301010803" pitchFamily="18" charset="0"/>
              </a:rPr>
              <a:t>.</a:t>
            </a:r>
          </a:p>
          <a:p>
            <a:r>
              <a:rPr lang="lt-LT" sz="2400" dirty="0">
                <a:solidFill>
                  <a:schemeClr val="bg2"/>
                </a:solidFill>
                <a:latin typeface="Garamond" panose="02020404030301010803" pitchFamily="18" charset="0"/>
              </a:rPr>
              <a:t>Vaikinų tarpe išaugo procentas visose srityse </a:t>
            </a:r>
            <a:r>
              <a:rPr lang="lt-LT" sz="2400" b="0" dirty="0">
                <a:solidFill>
                  <a:schemeClr val="bg2"/>
                </a:solidFill>
                <a:latin typeface="Garamond" panose="02020404030301010803" pitchFamily="18" charset="0"/>
              </a:rPr>
              <a:t>ir ypač išsiskiria „Žodinės“ patyčios; „Melas/gandai“; „Rasistinio pobūdžio“ bei „Kitos formas“</a:t>
            </a:r>
          </a:p>
          <a:p>
            <a:r>
              <a:rPr lang="lt-LT" sz="2400" b="0" dirty="0">
                <a:solidFill>
                  <a:schemeClr val="bg2"/>
                </a:solidFill>
                <a:latin typeface="Garamond" panose="02020404030301010803" pitchFamily="18" charset="0"/>
              </a:rPr>
              <a:t>Merginų tarpe auga pasitikėjimas suaugusiais mokykloje </a:t>
            </a:r>
            <a:r>
              <a:rPr lang="lt-LT" sz="2400" b="0" dirty="0">
                <a:solidFill>
                  <a:schemeClr val="bg2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</a:t>
            </a:r>
            <a:r>
              <a:rPr lang="lt-LT" sz="2400" b="0" dirty="0">
                <a:solidFill>
                  <a:schemeClr val="bg2"/>
                </a:solidFill>
                <a:latin typeface="Garamond" panose="02020404030301010803" pitchFamily="18" charset="0"/>
              </a:rPr>
              <a:t>.</a:t>
            </a:r>
          </a:p>
          <a:p>
            <a:r>
              <a:rPr lang="lt-LT" sz="2400" b="0" dirty="0">
                <a:solidFill>
                  <a:schemeClr val="bg2"/>
                </a:solidFill>
                <a:latin typeface="Garamond" panose="02020404030301010803" pitchFamily="18" charset="0"/>
              </a:rPr>
              <a:t>Vaikinų tarpe atsirado pasitikėjimas suaugusiais namuose.</a:t>
            </a:r>
          </a:p>
          <a:p>
            <a:r>
              <a:rPr lang="lt-LT" sz="2400" b="0" dirty="0">
                <a:solidFill>
                  <a:schemeClr val="bg2"/>
                </a:solidFill>
                <a:latin typeface="Garamond" panose="02020404030301010803" pitchFamily="18" charset="0"/>
              </a:rPr>
              <a:t>Lyginant su pernykščiais mokslo metais, toliau auga (išaugo beveik per pusę) procentas merginų, manančių, kad galėtų prisidėti prie patyčių iš mokinio/ės, kurio nemėgsta. </a:t>
            </a:r>
          </a:p>
          <a:p>
            <a:r>
              <a:rPr lang="lt-LT" sz="2400" b="0" dirty="0">
                <a:solidFill>
                  <a:schemeClr val="bg2"/>
                </a:solidFill>
                <a:latin typeface="Garamond" panose="02020404030301010803" pitchFamily="18" charset="0"/>
              </a:rPr>
              <a:t>Lyginant su pernai metais, merginų, bijančių, kad kiti mokiniai iš jų tyčiosis procentas sumažėjo beveik per pusę </a:t>
            </a:r>
            <a:r>
              <a:rPr lang="lt-LT" sz="2400" b="0" dirty="0">
                <a:solidFill>
                  <a:schemeClr val="bg2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</a:t>
            </a:r>
            <a:r>
              <a:rPr lang="lt-LT" sz="2400" b="0" dirty="0">
                <a:solidFill>
                  <a:schemeClr val="bg2"/>
                </a:solidFill>
                <a:latin typeface="Garamond" panose="02020404030301010803" pitchFamily="18" charset="0"/>
              </a:rPr>
              <a:t>. </a:t>
            </a:r>
          </a:p>
          <a:p>
            <a:r>
              <a:rPr lang="lt-LT" sz="2400" b="0" dirty="0">
                <a:solidFill>
                  <a:schemeClr val="bg2"/>
                </a:solidFill>
                <a:latin typeface="Garamond" panose="02020404030301010803" pitchFamily="18" charset="0"/>
              </a:rPr>
              <a:t>Nežymiai išaugo taip manančių vaikinų procentas.</a:t>
            </a:r>
          </a:p>
          <a:p>
            <a:endParaRPr lang="lt-LT" sz="2400" b="0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lt-LT" dirty="0">
              <a:latin typeface="Garamond" panose="02020404030301010803" pitchFamily="18" charset="0"/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altLang="lt-LT"/>
          </a:p>
        </p:txBody>
      </p:sp>
    </p:spTree>
    <p:extLst>
      <p:ext uri="{BB962C8B-B14F-4D97-AF65-F5344CB8AC3E}">
        <p14:creationId xmlns:p14="http://schemas.microsoft.com/office/powerpoint/2010/main" val="1884314305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43136"/>
          </a:xfrm>
        </p:spPr>
        <p:txBody>
          <a:bodyPr/>
          <a:lstStyle/>
          <a:p>
            <a:pPr algn="ctr"/>
            <a:r>
              <a:rPr lang="lt-LT" sz="3600" b="1" dirty="0">
                <a:solidFill>
                  <a:schemeClr val="bg2"/>
                </a:solidFill>
                <a:effectLst/>
              </a:rPr>
              <a:t>Apibendrinimas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>
          <a:xfrm>
            <a:off x="467544" y="1196752"/>
            <a:ext cx="8060432" cy="5040560"/>
          </a:xfrm>
        </p:spPr>
        <p:txBody>
          <a:bodyPr/>
          <a:lstStyle/>
          <a:p>
            <a:r>
              <a:rPr lang="lt-LT" sz="2400" b="0" dirty="0">
                <a:solidFill>
                  <a:schemeClr val="bg2"/>
                </a:solidFill>
                <a:latin typeface="Garamond" panose="02020404030301010803" pitchFamily="18" charset="0"/>
              </a:rPr>
              <a:t>Sumažėjo skaičius mokinių, kurie patiria ilgalaikes patyčias </a:t>
            </a:r>
            <a:r>
              <a:rPr lang="lt-LT" sz="2400" b="0" dirty="0">
                <a:solidFill>
                  <a:schemeClr val="bg2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.</a:t>
            </a:r>
            <a:endParaRPr lang="lt-LT" sz="2400" b="0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r>
              <a:rPr lang="lt-LT" sz="2400" b="0" dirty="0">
                <a:solidFill>
                  <a:schemeClr val="bg2"/>
                </a:solidFill>
                <a:latin typeface="Garamond" panose="02020404030301010803" pitchFamily="18" charset="0"/>
              </a:rPr>
              <a:t>Dažniausiai tyčiojasi 1 mokinys arba 2-3 mokinių grupelė. Žymiai išaugo procentas, lyginant su pernykštės apklausos duomenimis. </a:t>
            </a:r>
          </a:p>
          <a:p>
            <a:r>
              <a:rPr lang="lt-LT" sz="2400" dirty="0">
                <a:solidFill>
                  <a:schemeClr val="bg2"/>
                </a:solidFill>
                <a:latin typeface="Garamond" panose="02020404030301010803" pitchFamily="18" charset="0"/>
              </a:rPr>
              <a:t>Toliau auga procentas mokinių, kurie galvoja, kad klasės auklėtojas daro labai daug, spręsdamas patyčių situacijas </a:t>
            </a:r>
            <a:r>
              <a:rPr lang="lt-LT" sz="2400" dirty="0">
                <a:solidFill>
                  <a:schemeClr val="bg2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.</a:t>
            </a:r>
            <a:endParaRPr lang="lt-LT" sz="2400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altLang="lt-LT"/>
          </a:p>
        </p:txBody>
      </p:sp>
    </p:spTree>
    <p:extLst>
      <p:ext uri="{BB962C8B-B14F-4D97-AF65-F5344CB8AC3E}">
        <p14:creationId xmlns:p14="http://schemas.microsoft.com/office/powerpoint/2010/main" val="3003282900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9160"/>
          </a:xfrm>
        </p:spPr>
        <p:txBody>
          <a:bodyPr/>
          <a:lstStyle/>
          <a:p>
            <a:r>
              <a:rPr lang="lt-LT" sz="3600" b="1" dirty="0">
                <a:solidFill>
                  <a:schemeClr val="bg2"/>
                </a:solidFill>
                <a:effectLst/>
              </a:rPr>
              <a:t>Rekomendacijos: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755232"/>
          </a:xfrm>
        </p:spPr>
        <p:txBody>
          <a:bodyPr/>
          <a:lstStyle/>
          <a:p>
            <a:r>
              <a:rPr lang="lt-LT" dirty="0">
                <a:solidFill>
                  <a:schemeClr val="bg2"/>
                </a:solidFill>
                <a:latin typeface="Garamond" panose="02020404030301010803" pitchFamily="18" charset="0"/>
              </a:rPr>
              <a:t>Šiais metais atkreipti dėmesį į vaikinų populiaciją mokykloje ir ypač į 1-as klases.</a:t>
            </a:r>
          </a:p>
          <a:p>
            <a:r>
              <a:rPr lang="lt-LT" dirty="0">
                <a:solidFill>
                  <a:schemeClr val="bg2"/>
                </a:solidFill>
                <a:latin typeface="Garamond" panose="02020404030301010803" pitchFamily="18" charset="0"/>
              </a:rPr>
              <a:t>Klasių valandėlių temas rinktis atsižvelgiant į aktualiausius mokinių apklausos rezultatus.</a:t>
            </a: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altLang="lt-LT"/>
          </a:p>
        </p:txBody>
      </p:sp>
    </p:spTree>
    <p:extLst>
      <p:ext uri="{BB962C8B-B14F-4D97-AF65-F5344CB8AC3E}">
        <p14:creationId xmlns:p14="http://schemas.microsoft.com/office/powerpoint/2010/main" val="2430507995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5025" y="620713"/>
            <a:ext cx="777240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lt-LT" altLang="lt-LT">
                <a:solidFill>
                  <a:schemeClr val="bg2"/>
                </a:solidFill>
                <a:effectLst/>
              </a:rPr>
              <a:t>Ačiū už dėmesį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lt-LT" altLang="lt-LT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76475"/>
            <a:ext cx="61690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341438"/>
            <a:ext cx="7772400" cy="10874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b-NO" altLang="lt-LT" sz="2800" dirty="0">
                <a:solidFill>
                  <a:schemeClr val="bg2"/>
                </a:solidFill>
                <a:latin typeface="Times New Roman" pitchFamily="18" charset="0"/>
              </a:rPr>
              <a:t>Olweus </a:t>
            </a:r>
            <a:r>
              <a:rPr lang="lt-LT" altLang="lt-LT" sz="2800" dirty="0">
                <a:solidFill>
                  <a:schemeClr val="bg2"/>
                </a:solidFill>
                <a:latin typeface="Times New Roman" pitchFamily="18" charset="0"/>
              </a:rPr>
              <a:t>patyčių prevencijos programos mokinių apklausos lyginamoji analizė 2017/2018  </a:t>
            </a:r>
            <a:r>
              <a:rPr lang="lt-LT" altLang="lt-LT" dirty="0">
                <a:solidFill>
                  <a:schemeClr val="bg2"/>
                </a:solidFill>
                <a:latin typeface="Times New Roman" pitchFamily="18" charset="0"/>
              </a:rPr>
              <a:t>m. </a:t>
            </a:r>
          </a:p>
        </p:txBody>
      </p:sp>
      <p:graphicFrame>
        <p:nvGraphicFramePr>
          <p:cNvPr id="166961" name="Group 4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1680031"/>
              </p:ext>
            </p:extLst>
          </p:nvPr>
        </p:nvGraphicFramePr>
        <p:xfrm>
          <a:off x="684213" y="2588963"/>
          <a:ext cx="7843837" cy="3720357"/>
        </p:xfrm>
        <a:graphic>
          <a:graphicData uri="http://schemas.openxmlformats.org/drawingml/2006/table">
            <a:tbl>
              <a:tblPr/>
              <a:tblGrid>
                <a:gridCol w="3124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109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lt-LT" altLang="lt-L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Data 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lt-LT" altLang="lt-L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Apklausoje dalyvavusių mokinių skaičius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09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lt-LT" altLang="lt-L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2017.11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lt-LT" altLang="lt-L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137 (60 mergaičių ir 76 berniukai)-99,3 proc.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0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lt-LT" altLang="lt-L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2018.11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lt-LT" altLang="lt-L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124 (53 mergaitės ir  71 berniukas)-99,2 proc.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7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lt-LT" altLang="lt-L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2019.11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lt-LT" altLang="lt-L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 127 (64 mergaitės ir 63 berniukai)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lt-LT" altLang="lt-L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aramond" pitchFamily="18" charset="0"/>
                        </a:rPr>
                        <a:t>100 proc.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422934"/>
                  </a:ext>
                </a:extLst>
              </a:tr>
            </a:tbl>
          </a:graphicData>
        </a:graphic>
      </p:graphicFrame>
      <p:pic>
        <p:nvPicPr>
          <p:cNvPr id="4110" name="Picture 43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125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09600"/>
            <a:ext cx="87137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Berniukai ir mergaitės, iš kurių buvo tyčiojamasi </a:t>
            </a:r>
            <a:r>
              <a:rPr lang="nn-NO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2</a:t>
            </a:r>
            <a:r>
              <a:rPr lang="en-US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-3 </a:t>
            </a:r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kartus</a:t>
            </a:r>
            <a:r>
              <a:rPr lang="en-US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 </a:t>
            </a:r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per mėnesį ir dažniau (</a:t>
            </a:r>
            <a:r>
              <a:rPr lang="en-US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%</a:t>
            </a:r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)</a:t>
            </a:r>
          </a:p>
        </p:txBody>
      </p:sp>
      <p:graphicFrame>
        <p:nvGraphicFramePr>
          <p:cNvPr id="2" name="Object 10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83720425"/>
              </p:ext>
            </p:extLst>
          </p:nvPr>
        </p:nvGraphicFramePr>
        <p:xfrm>
          <a:off x="600075" y="2222500"/>
          <a:ext cx="8001000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7852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Berniukai ir mergaitės, kurie tyčiojosi iš kitų mokinių </a:t>
            </a:r>
            <a:r>
              <a:rPr lang="nn-NO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2</a:t>
            </a:r>
            <a:r>
              <a:rPr lang="en-US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-3 </a:t>
            </a:r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kartus</a:t>
            </a:r>
            <a:r>
              <a:rPr lang="en-US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 </a:t>
            </a:r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per mėnesį ir dažniau (</a:t>
            </a:r>
            <a:r>
              <a:rPr lang="en-US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%</a:t>
            </a:r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)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194298"/>
              </p:ext>
            </p:extLst>
          </p:nvPr>
        </p:nvGraphicFramePr>
        <p:xfrm>
          <a:off x="519113" y="1966913"/>
          <a:ext cx="8574087" cy="429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lt-LT" altLang="lt-LT" sz="2800" b="1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Mergaitės, iš kurių tyčiojosi kiti mokiniai </a:t>
            </a:r>
            <a:r>
              <a:rPr lang="nn-NO" altLang="lt-LT" sz="2800" b="1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2</a:t>
            </a:r>
            <a:r>
              <a:rPr lang="en-US" altLang="lt-LT" sz="2800" b="1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-3 </a:t>
            </a:r>
            <a:r>
              <a:rPr lang="lt-LT" altLang="lt-LT" sz="2800" b="1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kartus</a:t>
            </a:r>
            <a:r>
              <a:rPr lang="en-US" altLang="lt-LT" sz="2800" b="1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lt-LT" altLang="lt-LT" sz="2800" b="1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per mėnesį ir dažniau</a:t>
            </a:r>
            <a:endParaRPr lang="lt-LT" dirty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7171" name="Poraštės vietos rezervavimo ženklas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nb-NO" altLang="lt-LT" sz="1400" b="0">
              <a:latin typeface="Times New Roman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520572"/>
              </p:ext>
            </p:extLst>
          </p:nvPr>
        </p:nvGraphicFramePr>
        <p:xfrm>
          <a:off x="519113" y="1966913"/>
          <a:ext cx="8574087" cy="429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lt-LT" altLang="lt-LT" sz="2800" b="1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Berniukai, iš kurių tyčiojosi kiti mokiniai </a:t>
            </a:r>
            <a:r>
              <a:rPr lang="nn-NO" altLang="lt-LT" sz="2800" b="1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2</a:t>
            </a:r>
            <a:r>
              <a:rPr lang="en-US" altLang="lt-LT" sz="2800" b="1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-3 </a:t>
            </a:r>
            <a:r>
              <a:rPr lang="lt-LT" altLang="lt-LT" sz="2800" b="1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kartus</a:t>
            </a:r>
            <a:r>
              <a:rPr lang="en-US" altLang="lt-LT" sz="2800" b="1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lt-LT" altLang="lt-LT" sz="2800" b="1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per mėnesį ir dažniau</a:t>
            </a:r>
            <a:endParaRPr lang="lt-LT" dirty="0"/>
          </a:p>
        </p:txBody>
      </p:sp>
      <p:sp>
        <p:nvSpPr>
          <p:cNvPr id="8195" name="Poraštės vietos rezervavimo ženklas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nb-NO" altLang="lt-LT" sz="1400" b="0">
              <a:latin typeface="Times New Roman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0609896"/>
              </p:ext>
            </p:extLst>
          </p:nvPr>
        </p:nvGraphicFramePr>
        <p:xfrm>
          <a:off x="611560" y="1771572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Kur mergaitės patyrė patyčias (</a:t>
            </a:r>
            <a:r>
              <a:rPr lang="en-US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%</a:t>
            </a:r>
            <a:r>
              <a:rPr lang="lt-LT" altLang="lt-LT" sz="3200" b="1">
                <a:solidFill>
                  <a:schemeClr val="bg2"/>
                </a:solidFill>
                <a:effectLst/>
                <a:latin typeface="Garamond" pitchFamily="18" charset="0"/>
              </a:rPr>
              <a:t>)?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456542"/>
              </p:ext>
            </p:extLst>
          </p:nvPr>
        </p:nvGraphicFramePr>
        <p:xfrm>
          <a:off x="230188" y="958850"/>
          <a:ext cx="8467725" cy="565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lt-LT" altLang="lt-LT" sz="3600" b="1">
                <a:solidFill>
                  <a:schemeClr val="bg2"/>
                </a:solidFill>
                <a:effectLst/>
                <a:latin typeface="Garamond" pitchFamily="18" charset="0"/>
              </a:rPr>
              <a:t>Kur berniukai patyrė patyčias (</a:t>
            </a:r>
            <a:r>
              <a:rPr lang="en-US" altLang="lt-LT" sz="3600" b="1">
                <a:solidFill>
                  <a:schemeClr val="bg2"/>
                </a:solidFill>
                <a:effectLst/>
                <a:latin typeface="Garamond" pitchFamily="18" charset="0"/>
              </a:rPr>
              <a:t>%</a:t>
            </a:r>
            <a:r>
              <a:rPr lang="lt-LT" altLang="lt-LT" sz="3600" b="1">
                <a:solidFill>
                  <a:schemeClr val="bg2"/>
                </a:solidFill>
                <a:effectLst/>
                <a:latin typeface="Garamond" pitchFamily="18" charset="0"/>
              </a:rPr>
              <a:t>)?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935429"/>
              </p:ext>
            </p:extLst>
          </p:nvPr>
        </p:nvGraphicFramePr>
        <p:xfrm>
          <a:off x="230188" y="958850"/>
          <a:ext cx="8467725" cy="565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Prosjektoversikt (elektronisk)">
  <a:themeElements>
    <a:clrScheme name="Pasirinktinis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sjektoversikt (elektronisk)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rosjektoversikt (elektronisk)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sjektoversikt (elektronisk)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sjektoversikt (elektronisk)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8017</TotalTime>
  <Words>872</Words>
  <Application>Microsoft Office PowerPoint</Application>
  <PresentationFormat>Demonstracija ekrane (4:3)</PresentationFormat>
  <Paragraphs>94</Paragraphs>
  <Slides>25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25</vt:i4>
      </vt:variant>
    </vt:vector>
  </HeadingPairs>
  <TitlesOfParts>
    <vt:vector size="30" baseType="lpstr">
      <vt:lpstr>Arial</vt:lpstr>
      <vt:lpstr>Garamond</vt:lpstr>
      <vt:lpstr>Times New Roman</vt:lpstr>
      <vt:lpstr>Wingdings</vt:lpstr>
      <vt:lpstr>Prosjektoversikt (elektronisk)</vt:lpstr>
      <vt:lpstr> Švenčionių Zigmo Žemaičio gimnazijos   Olweus patyčių prevencijos programos  mokinių apklausos 2017/2019 m. duomenų lyginamoji analizė</vt:lpstr>
      <vt:lpstr>Kam reikalinga apklausa?</vt:lpstr>
      <vt:lpstr>„PowerPoint“ pateiktis</vt:lpstr>
      <vt:lpstr>Berniukai ir mergaitės, iš kurių buvo tyčiojamasi 2-3 kartus per mėnesį ir dažniau (%)</vt:lpstr>
      <vt:lpstr>Berniukai ir mergaitės, kurie tyčiojosi iš kitų mokinių 2-3 kartus per mėnesį ir dažniau (%)</vt:lpstr>
      <vt:lpstr>Mergaitės, iš kurių tyčiojosi kiti mokiniai 2-3 kartus per mėnesį ir dažniau</vt:lpstr>
      <vt:lpstr>Berniukai, iš kurių tyčiojosi kiti mokiniai 2-3 kartus per mėnesį ir dažniau</vt:lpstr>
      <vt:lpstr>Kur mergaitės patyrė patyčias (%)?</vt:lpstr>
      <vt:lpstr>Kur berniukai patyrė patyčias (%)?</vt:lpstr>
      <vt:lpstr>Kokias patyčių formas patyrė mergaitės (2-3 kartus per mėnesį ir dažniau) (%)</vt:lpstr>
      <vt:lpstr>Kokias patyčių formas patyrė berniukai (2-3 kartus per mėnesį ir dažniau) (%)</vt:lpstr>
      <vt:lpstr>Kam mergaitės pasakojo apie patiriamas patyčias? (%) Įtrauktos tik tos mergaitės, kurios į pagrindinį klausimą apie patyčias atsakė, kad patiria 2/3 k. per mėnesį ir dažniau. </vt:lpstr>
      <vt:lpstr>Kam berniukai pasakojo apie patiriamas patyčias? Įtraukti tik tie berniukai, kurie į pagrindinį klausimą apie patyčias atsakė, kad patiria 2/3 k. per mėnesį ir dažniau. </vt:lpstr>
      <vt:lpstr>Ar manai, kad galėtum prisidėti prie patyčių iš mokinio, kurio nemėgsti (atsakymų “taip”, “galbūt”, “nežinau” suma) (%)</vt:lpstr>
      <vt:lpstr>”Kai matai savo bendraamžius, iš kurių tyčiojasi mokykloje, ką tu jauti ar galvoji (atsakymų “truputį gaila” bei “gaila ir noriu padėti” suma) (%)?”</vt:lpstr>
      <vt:lpstr>Ar dažnai tu bijai, kad kiti mokiniai iš tavęs tyčiosis (atsakymų „gana dažnai”, „dažnai” ir „labai dažnai” suma) (%)?</vt:lpstr>
      <vt:lpstr>Mokinių, iš kurių mokykloje tyčiojamasi metus ir daugiau, skaičius</vt:lpstr>
      <vt:lpstr>Kurioje klasėje mokosi iš tavęs besityčiojantys mokiniai</vt:lpstr>
      <vt:lpstr>Papildoma informacija:</vt:lpstr>
      <vt:lpstr>Kaip tu manai, kiek daug per paskutinius keletą mėnesių tavo klasės auklėtojas(-a) padarė, kad sustabdytų patyčias?</vt:lpstr>
      <vt:lpstr>Apibendrinimas</vt:lpstr>
      <vt:lpstr>Apibendrinimas</vt:lpstr>
      <vt:lpstr>Apibendrinimas</vt:lpstr>
      <vt:lpstr>Rekomendacijos:</vt:lpstr>
      <vt:lpstr>Ačiū už dėmesį</vt:lpstr>
    </vt:vector>
  </TitlesOfParts>
  <Company>SIRIUS Rådgiving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RESULTATER</dc:title>
  <dc:creator>Reidar Thyholdt</dc:creator>
  <cp:lastModifiedBy>Windows User</cp:lastModifiedBy>
  <cp:revision>855</cp:revision>
  <cp:lastPrinted>2000-11-27T14:21:05Z</cp:lastPrinted>
  <dcterms:created xsi:type="dcterms:W3CDTF">2000-11-27T09:22:45Z</dcterms:created>
  <dcterms:modified xsi:type="dcterms:W3CDTF">2020-02-10T12:48:49Z</dcterms:modified>
</cp:coreProperties>
</file>